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1"/>
  </p:notesMasterIdLst>
  <p:sldIdLst>
    <p:sldId id="310" r:id="rId2"/>
    <p:sldId id="311" r:id="rId3"/>
    <p:sldId id="319" r:id="rId4"/>
    <p:sldId id="323" r:id="rId5"/>
    <p:sldId id="320" r:id="rId6"/>
    <p:sldId id="321" r:id="rId7"/>
    <p:sldId id="367" r:id="rId8"/>
    <p:sldId id="322" r:id="rId9"/>
    <p:sldId id="326" r:id="rId10"/>
    <p:sldId id="324" r:id="rId11"/>
    <p:sldId id="325" r:id="rId12"/>
    <p:sldId id="327" r:id="rId13"/>
    <p:sldId id="333" r:id="rId14"/>
    <p:sldId id="368" r:id="rId15"/>
    <p:sldId id="328" r:id="rId16"/>
    <p:sldId id="331" r:id="rId17"/>
    <p:sldId id="332" r:id="rId18"/>
    <p:sldId id="330" r:id="rId19"/>
    <p:sldId id="335" r:id="rId20"/>
    <p:sldId id="329" r:id="rId21"/>
    <p:sldId id="334" r:id="rId22"/>
    <p:sldId id="336" r:id="rId23"/>
    <p:sldId id="337" r:id="rId24"/>
    <p:sldId id="338" r:id="rId25"/>
    <p:sldId id="318" r:id="rId26"/>
    <p:sldId id="339" r:id="rId27"/>
    <p:sldId id="340" r:id="rId28"/>
    <p:sldId id="312" r:id="rId29"/>
    <p:sldId id="369" r:id="rId3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354" autoAdjust="0"/>
    <p:restoredTop sz="86441" autoAdjust="0"/>
  </p:normalViewPr>
  <p:slideViewPr>
    <p:cSldViewPr>
      <p:cViewPr varScale="1">
        <p:scale>
          <a:sx n="89" d="100"/>
          <a:sy n="89" d="100"/>
        </p:scale>
        <p:origin x="-92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8F821-D1CA-482F-964C-44A3F943CCBD}" type="datetimeFigureOut">
              <a:rPr lang="da-DK" smtClean="0"/>
              <a:pPr/>
              <a:t>17/09/12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7C0E3-DDA2-4B3F-AD0A-8CA5C9E7CBFC}"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276A3142-154D-4AD2-A395-FCD048B2F510}" type="datetimeFigureOut">
              <a:rPr lang="da-DK" smtClean="0"/>
              <a:pPr/>
              <a:t>17/09/12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D1C78E3C-CBD4-45E1-A3F9-99227EF29812}" type="slidenum">
              <a:rPr lang="da-DK" smtClean="0"/>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A3142-154D-4AD2-A395-FCD048B2F510}" type="datetimeFigureOut">
              <a:rPr lang="da-DK" smtClean="0"/>
              <a:pPr/>
              <a:t>17/09/12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78E3C-CBD4-45E1-A3F9-99227EF29812}"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u-oplysningen.dk/fakta/tal/ledighed" TargetMode="External"/><Relationship Id="rId3" Type="http://schemas.openxmlformats.org/officeDocument/2006/relationships/image" Target="../media/image1.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smtClean="0"/>
              <a:t>3.lektion: De økonomiske mål</a:t>
            </a:r>
            <a:endParaRPr lang="da-DK" dirty="0"/>
          </a:p>
        </p:txBody>
      </p:sp>
      <p:sp>
        <p:nvSpPr>
          <p:cNvPr id="5" name="Undertitel 4"/>
          <p:cNvSpPr>
            <a:spLocks noGrp="1"/>
          </p:cNvSpPr>
          <p:nvPr>
            <p:ph type="subTitle" idx="1"/>
          </p:nvPr>
        </p:nvSpPr>
        <p:spPr>
          <a:xfrm>
            <a:off x="1371600" y="3573016"/>
            <a:ext cx="6400800" cy="1944216"/>
          </a:xfrm>
        </p:spPr>
        <p:txBody>
          <a:bodyPr>
            <a:normAutofit fontScale="92500" lnSpcReduction="20000"/>
          </a:bodyPr>
          <a:lstStyle/>
          <a:p>
            <a:r>
              <a:rPr lang="da-DK" i="1" dirty="0" smtClean="0">
                <a:solidFill>
                  <a:schemeClr val="tx1"/>
                </a:solidFill>
              </a:rPr>
              <a:t>3.Lektion i undervisningsforløbet ”</a:t>
            </a:r>
            <a:r>
              <a:rPr lang="da-DK" b="1" i="1" dirty="0" smtClean="0">
                <a:solidFill>
                  <a:schemeClr val="tx1"/>
                </a:solidFill>
              </a:rPr>
              <a:t>Økonomi og behovsopfyldelse i Danmark</a:t>
            </a:r>
            <a:r>
              <a:rPr lang="da-DK" i="1" dirty="0" smtClean="0">
                <a:solidFill>
                  <a:schemeClr val="tx1"/>
                </a:solidFill>
              </a:rPr>
              <a:t>” baseret på kapitel 9 i bogen Luk Samfundet Op!, af Brøndum og Hansen, Columbus 2010</a:t>
            </a:r>
            <a:endParaRPr lang="da-DK" i="1" dirty="0">
              <a:solidFill>
                <a:schemeClr val="tx1"/>
              </a:solidFill>
            </a:endParaRPr>
          </a:p>
        </p:txBody>
      </p:sp>
      <p:pic>
        <p:nvPicPr>
          <p:cNvPr id="6" name="Billede 5" descr="Billede1.tif"/>
          <p:cNvPicPr>
            <a:picLocks noChangeAspect="1"/>
          </p:cNvPicPr>
          <p:nvPr/>
        </p:nvPicPr>
        <p:blipFill>
          <a:blip r:embed="rId2" cstate="print"/>
          <a:stretch>
            <a:fillRect/>
          </a:stretch>
        </p:blipFill>
        <p:spPr>
          <a:xfrm>
            <a:off x="0" y="5472704"/>
            <a:ext cx="9144000" cy="13852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rmAutofit fontScale="90000"/>
          </a:bodyPr>
          <a:lstStyle/>
          <a:p>
            <a:r>
              <a:rPr lang="da-DK" sz="3200" dirty="0" smtClean="0"/>
              <a:t>Arbejdsløshed - II</a:t>
            </a:r>
            <a:endParaRPr lang="da-DK" sz="3200" dirty="0"/>
          </a:p>
        </p:txBody>
      </p:sp>
      <p:sp>
        <p:nvSpPr>
          <p:cNvPr id="3" name="Pladsholder til indhold 2"/>
          <p:cNvSpPr>
            <a:spLocks noGrp="1"/>
          </p:cNvSpPr>
          <p:nvPr>
            <p:ph idx="1"/>
          </p:nvPr>
        </p:nvSpPr>
        <p:spPr>
          <a:xfrm>
            <a:off x="457200" y="908720"/>
            <a:ext cx="8229600" cy="5616624"/>
          </a:xfrm>
        </p:spPr>
        <p:txBody>
          <a:bodyPr>
            <a:normAutofit fontScale="92500" lnSpcReduction="10000"/>
          </a:bodyPr>
          <a:lstStyle/>
          <a:p>
            <a:pPr>
              <a:buNone/>
            </a:pPr>
            <a:r>
              <a:rPr lang="da-DK" b="1" dirty="0" smtClean="0"/>
              <a:t>Det økonomiske mål er at have </a:t>
            </a:r>
            <a:r>
              <a:rPr lang="da-DK" b="1" u="sng" dirty="0" smtClean="0"/>
              <a:t>lav ledighed </a:t>
            </a:r>
            <a:r>
              <a:rPr lang="da-DK" b="1" dirty="0" smtClean="0"/>
              <a:t>og </a:t>
            </a:r>
            <a:r>
              <a:rPr lang="da-DK" b="1" u="sng" dirty="0" smtClean="0"/>
              <a:t>høj</a:t>
            </a:r>
          </a:p>
          <a:p>
            <a:pPr>
              <a:buNone/>
            </a:pPr>
            <a:r>
              <a:rPr lang="da-DK" b="1" u="sng" dirty="0" smtClean="0"/>
              <a:t>beskæftigelse</a:t>
            </a:r>
            <a:r>
              <a:rPr lang="da-DK" b="1" dirty="0" smtClean="0"/>
              <a:t> fordi</a:t>
            </a:r>
          </a:p>
          <a:p>
            <a:pPr lvl="1"/>
            <a:endParaRPr lang="da-DK" dirty="0" smtClean="0"/>
          </a:p>
          <a:p>
            <a:pPr lvl="1"/>
            <a:r>
              <a:rPr lang="da-DK" dirty="0" smtClean="0"/>
              <a:t>Når der er flere mennesker i arbejde, bidrager de til en forhøjelse af den samlede produktion, indkomst og muliggør flere ressourcer – kort sagt landets BNP øges</a:t>
            </a:r>
          </a:p>
          <a:p>
            <a:pPr lvl="1"/>
            <a:endParaRPr lang="da-DK" dirty="0" smtClean="0"/>
          </a:p>
          <a:p>
            <a:pPr lvl="1"/>
            <a:r>
              <a:rPr lang="da-DK" dirty="0" smtClean="0"/>
              <a:t>Når der er flere mennesker i arbejde vil staten have </a:t>
            </a:r>
            <a:r>
              <a:rPr lang="da-DK" b="1" dirty="0" smtClean="0"/>
              <a:t>færre udgifter</a:t>
            </a:r>
            <a:r>
              <a:rPr lang="da-DK" dirty="0" smtClean="0"/>
              <a:t> til social beskyttelse som fx bistand, dagpenge osv. og staten vil samtidigt få flere indtægter, fordi de arbejdende betaler skat til staten af den lønindkomst, som de modtager for deres arbejde.</a:t>
            </a:r>
          </a:p>
          <a:p>
            <a:pPr lvl="1">
              <a:buNone/>
            </a:pPr>
            <a:endParaRPr lang="da-DK"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fontScale="90000"/>
          </a:bodyPr>
          <a:lstStyle/>
          <a:p>
            <a:r>
              <a:rPr lang="da-DK" sz="3200" dirty="0" smtClean="0"/>
              <a:t>Arbejdsløshed - III</a:t>
            </a:r>
            <a:endParaRPr lang="da-DK" sz="3200" dirty="0"/>
          </a:p>
        </p:txBody>
      </p:sp>
      <p:sp>
        <p:nvSpPr>
          <p:cNvPr id="3" name="Pladsholder til indhold 2"/>
          <p:cNvSpPr>
            <a:spLocks noGrp="1"/>
          </p:cNvSpPr>
          <p:nvPr>
            <p:ph idx="1"/>
          </p:nvPr>
        </p:nvSpPr>
        <p:spPr>
          <a:xfrm>
            <a:off x="179512" y="764704"/>
            <a:ext cx="8784976" cy="5544616"/>
          </a:xfrm>
        </p:spPr>
        <p:txBody>
          <a:bodyPr>
            <a:normAutofit fontScale="32500" lnSpcReduction="20000"/>
          </a:bodyPr>
          <a:lstStyle/>
          <a:p>
            <a:pPr lvl="1">
              <a:buNone/>
            </a:pPr>
            <a:r>
              <a:rPr lang="da-DK" sz="7400" b="1" dirty="0" smtClean="0"/>
              <a:t>Det er vigtigt mentalt for et menneske at være tilknyttet</a:t>
            </a:r>
          </a:p>
          <a:p>
            <a:pPr lvl="1">
              <a:buNone/>
            </a:pPr>
            <a:r>
              <a:rPr lang="da-DK" sz="7400" b="1" dirty="0" smtClean="0"/>
              <a:t>arbejdsmarkedet  </a:t>
            </a:r>
          </a:p>
          <a:p>
            <a:pPr marL="971550" lvl="1" indent="-514350">
              <a:buFont typeface="+mj-lt"/>
              <a:buAutoNum type="arabicPeriod"/>
            </a:pPr>
            <a:endParaRPr lang="da-DK" sz="5000" dirty="0" smtClean="0"/>
          </a:p>
          <a:p>
            <a:pPr marL="971550" lvl="1" indent="-514350">
              <a:buFont typeface="+mj-lt"/>
              <a:buAutoNum type="arabicPeriod"/>
            </a:pPr>
            <a:r>
              <a:rPr lang="da-DK" sz="6200" dirty="0" smtClean="0"/>
              <a:t>for det første, fordi det er ensbetydende med, at man tjener en indkomst og derved kan forsørge sig selv og sin familie. (</a:t>
            </a:r>
            <a:r>
              <a:rPr lang="da-DK" sz="6200" b="1" dirty="0" smtClean="0"/>
              <a:t>selvforsørgeraspekte</a:t>
            </a:r>
            <a:r>
              <a:rPr lang="da-DK" sz="6200" dirty="0" smtClean="0"/>
              <a:t>t)</a:t>
            </a:r>
          </a:p>
          <a:p>
            <a:pPr marL="971550" lvl="1" indent="-514350">
              <a:buFont typeface="+mj-lt"/>
              <a:buAutoNum type="arabicPeriod"/>
            </a:pPr>
            <a:endParaRPr lang="da-DK" sz="6200" dirty="0" smtClean="0"/>
          </a:p>
          <a:p>
            <a:pPr marL="971550" lvl="1" indent="-514350">
              <a:buFont typeface="+mj-lt"/>
              <a:buAutoNum type="arabicPeriod"/>
            </a:pPr>
            <a:r>
              <a:rPr lang="da-DK" sz="6200" dirty="0" smtClean="0"/>
              <a:t>for det andet fordi et arbejde er et udtryk for, at der er behov for en i samfundet, at man bidrager til samfundet. Der er tale om anerkendelse og dermed styrkelse af ens identitet – man/jeg har værdi som menneske fordi jeg bidrager til samfundet og det bliver jeg anerkendt for</a:t>
            </a:r>
          </a:p>
          <a:p>
            <a:pPr marL="971550" lvl="1" indent="-514350">
              <a:buFont typeface="+mj-lt"/>
              <a:buAutoNum type="arabicPeriod"/>
            </a:pPr>
            <a:endParaRPr lang="da-DK" dirty="0" smtClean="0"/>
          </a:p>
          <a:p>
            <a:pPr marL="971550" lvl="1" indent="-514350">
              <a:buNone/>
            </a:pPr>
            <a:endParaRPr lang="da-DK" sz="5100" dirty="0" smtClean="0"/>
          </a:p>
          <a:p>
            <a:pPr marL="971550" lvl="1" indent="-514350">
              <a:buNone/>
            </a:pPr>
            <a:r>
              <a:rPr lang="da-DK" sz="6200" dirty="0" smtClean="0"/>
              <a:t>Der er en lang række negative konsekvenser (udover de samfundsøkonomiske)</a:t>
            </a:r>
          </a:p>
          <a:p>
            <a:pPr marL="971550" lvl="1" indent="-514350">
              <a:buNone/>
            </a:pPr>
            <a:r>
              <a:rPr lang="da-DK" sz="6200" dirty="0" smtClean="0"/>
              <a:t>knyttet til de folk der er låst fast i arbejdsløshed over længere tid. Fx forværres</a:t>
            </a:r>
          </a:p>
          <a:p>
            <a:pPr marL="971550" lvl="1" indent="-514350">
              <a:buNone/>
            </a:pPr>
            <a:r>
              <a:rPr lang="da-DK" sz="6200" dirty="0" smtClean="0"/>
              <a:t>den generelle sundhed blandt arbejdsløse ofte blandt andet fordi nogle</a:t>
            </a:r>
          </a:p>
          <a:p>
            <a:pPr marL="971550" lvl="1" indent="-514350">
              <a:buNone/>
            </a:pPr>
            <a:r>
              <a:rPr lang="da-DK" sz="6200" dirty="0" smtClean="0"/>
              <a:t>Personer reagerer ved at begynde at drikke tæt eller blive ekstremt fysisk</a:t>
            </a:r>
          </a:p>
          <a:p>
            <a:pPr marL="971550" lvl="1" indent="-514350">
              <a:buNone/>
            </a:pPr>
            <a:r>
              <a:rPr lang="da-DK" sz="6200" dirty="0" smtClean="0"/>
              <a:t>passive osv. Der kan også være en sammenhæng mellem arbejdsløshed og</a:t>
            </a:r>
          </a:p>
          <a:p>
            <a:pPr marL="971550" lvl="1" indent="-514350">
              <a:buNone/>
            </a:pPr>
            <a:r>
              <a:rPr lang="da-DK" sz="6200" dirty="0" smtClean="0"/>
              <a:t>Kriminalitet fordi nedgang i lønindkomsten måske er så markant, at nogle ser</a:t>
            </a:r>
          </a:p>
          <a:p>
            <a:pPr marL="971550" lvl="1" indent="-514350">
              <a:buNone/>
            </a:pPr>
            <a:r>
              <a:rPr lang="da-DK" sz="6200" dirty="0" smtClean="0"/>
              <a:t>sig nødsaget til kriminelle handlinger, der kan forbedre deres økonomi.</a:t>
            </a:r>
          </a:p>
          <a:p>
            <a:endParaRPr lang="da-DK" dirty="0"/>
          </a:p>
        </p:txBody>
      </p:sp>
      <p:pic>
        <p:nvPicPr>
          <p:cNvPr id="4" name="Billede 3" descr="Billede1.tif"/>
          <p:cNvPicPr>
            <a:picLocks noChangeAspect="1"/>
          </p:cNvPicPr>
          <p:nvPr/>
        </p:nvPicPr>
        <p:blipFill>
          <a:blip r:embed="rId2" cstate="print"/>
          <a:stretch>
            <a:fillRect/>
          </a:stretch>
        </p:blipFill>
        <p:spPr>
          <a:xfrm>
            <a:off x="0" y="6309320"/>
            <a:ext cx="9144000" cy="548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720080"/>
          </a:xfrm>
        </p:spPr>
        <p:txBody>
          <a:bodyPr>
            <a:normAutofit/>
          </a:bodyPr>
          <a:lstStyle/>
          <a:p>
            <a:r>
              <a:rPr lang="da-DK" sz="3200" dirty="0" smtClean="0"/>
              <a:t>Inflation - I</a:t>
            </a:r>
            <a:endParaRPr lang="da-DK" sz="3200" dirty="0"/>
          </a:p>
        </p:txBody>
      </p:sp>
      <p:sp>
        <p:nvSpPr>
          <p:cNvPr id="3" name="Pladsholder til indhold 2"/>
          <p:cNvSpPr>
            <a:spLocks noGrp="1"/>
          </p:cNvSpPr>
          <p:nvPr>
            <p:ph idx="1"/>
          </p:nvPr>
        </p:nvSpPr>
        <p:spPr>
          <a:xfrm>
            <a:off x="457200" y="1124744"/>
            <a:ext cx="8229600" cy="4968552"/>
          </a:xfrm>
        </p:spPr>
        <p:txBody>
          <a:bodyPr>
            <a:normAutofit fontScale="85000" lnSpcReduction="20000"/>
          </a:bodyPr>
          <a:lstStyle/>
          <a:p>
            <a:r>
              <a:rPr lang="da-DK" dirty="0" smtClean="0"/>
              <a:t>Inflation er udtryk for vedvarende prisstigninger i samfundet. Inflation påvirker købekraften. Dvs. hvad og hvor meget vi kan købe for de penge som vi har tjent</a:t>
            </a:r>
          </a:p>
          <a:p>
            <a:endParaRPr lang="da-DK" dirty="0" smtClean="0"/>
          </a:p>
          <a:p>
            <a:r>
              <a:rPr lang="da-DK" dirty="0" smtClean="0"/>
              <a:t>Inflation er </a:t>
            </a:r>
            <a:r>
              <a:rPr lang="da-DK" b="1" dirty="0" smtClean="0"/>
              <a:t>gift </a:t>
            </a:r>
            <a:r>
              <a:rPr lang="da-DK" dirty="0" smtClean="0"/>
              <a:t>for dansk eksport, fordi prisstigningerne på varer i Danmark vil have afsmittende effekt på arbejdernes krav om mere i løn – hvilket vil resultere i, at virksomhederne er nødt  at kræve mere for deres varer da produktions-omkostningerne (lønudgifter) bliver forøget.  Øget produktionsomkostninger med øget varepris til følge er meget dårligt for danske virksomheders </a:t>
            </a:r>
            <a:r>
              <a:rPr lang="da-DK" b="1" i="1" dirty="0" smtClean="0"/>
              <a:t>konkurrenceevne </a:t>
            </a:r>
            <a:r>
              <a:rPr lang="da-DK" dirty="0" smtClean="0"/>
              <a:t>globalt. se også tekstboks 9.6 s.169 i bogen.</a:t>
            </a:r>
          </a:p>
          <a:p>
            <a:endParaRPr lang="da-DK" dirty="0" smtClean="0"/>
          </a:p>
          <a:p>
            <a:endParaRPr lang="da-DK" dirty="0"/>
          </a:p>
        </p:txBody>
      </p:sp>
      <p:pic>
        <p:nvPicPr>
          <p:cNvPr id="4" name="Billede 3" descr="Billede1.tif"/>
          <p:cNvPicPr>
            <a:picLocks noChangeAspect="1"/>
          </p:cNvPicPr>
          <p:nvPr/>
        </p:nvPicPr>
        <p:blipFill>
          <a:blip r:embed="rId2" cstate="print"/>
          <a:stretch>
            <a:fillRect/>
          </a:stretch>
        </p:blipFill>
        <p:spPr>
          <a:xfrm>
            <a:off x="0" y="6021288"/>
            <a:ext cx="9144000" cy="8367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da-DK" dirty="0" smtClean="0"/>
              <a:t>Inflation – II </a:t>
            </a:r>
            <a:endParaRPr lang="da-DK" dirty="0"/>
          </a:p>
        </p:txBody>
      </p:sp>
      <p:sp>
        <p:nvSpPr>
          <p:cNvPr id="3" name="Pladsholder til indhold 2"/>
          <p:cNvSpPr>
            <a:spLocks noGrp="1"/>
          </p:cNvSpPr>
          <p:nvPr>
            <p:ph idx="1"/>
          </p:nvPr>
        </p:nvSpPr>
        <p:spPr>
          <a:xfrm>
            <a:off x="251520" y="1052736"/>
            <a:ext cx="8640960" cy="4896544"/>
          </a:xfrm>
        </p:spPr>
        <p:txBody>
          <a:bodyPr>
            <a:normAutofit lnSpcReduction="10000"/>
          </a:bodyPr>
          <a:lstStyle/>
          <a:p>
            <a:r>
              <a:rPr lang="da-DK" dirty="0" smtClean="0"/>
              <a:t>Inflation er bekymrende for en samfunds-økonomi for det skaber usikkerhed om den fremtidige økonomiske udvikling for den enkelte borger og for staten. </a:t>
            </a:r>
          </a:p>
          <a:p>
            <a:endParaRPr lang="da-DK" dirty="0" smtClean="0"/>
          </a:p>
          <a:p>
            <a:r>
              <a:rPr lang="da-DK" dirty="0" smtClean="0"/>
              <a:t>Inflation påvirker også forholdet mellem dem der har gæld og dem der har opsparing – </a:t>
            </a:r>
          </a:p>
          <a:p>
            <a:pPr lvl="1"/>
            <a:endParaRPr lang="da-DK" dirty="0" smtClean="0"/>
          </a:p>
          <a:p>
            <a:pPr lvl="1">
              <a:buNone/>
            </a:pPr>
            <a:r>
              <a:rPr lang="da-DK" i="1" dirty="0" smtClean="0"/>
              <a:t>”Hvorfor er det fx godt at have stor gæld, hvis der er inflation i samfundsøkonomien”</a:t>
            </a:r>
          </a:p>
        </p:txBody>
      </p:sp>
      <p:pic>
        <p:nvPicPr>
          <p:cNvPr id="4" name="Billede 3" descr="Billede1.tif"/>
          <p:cNvPicPr>
            <a:picLocks noChangeAspect="1"/>
          </p:cNvPicPr>
          <p:nvPr/>
        </p:nvPicPr>
        <p:blipFill>
          <a:blip r:embed="rId2" cstate="print"/>
          <a:stretch>
            <a:fillRect/>
          </a:stretch>
        </p:blipFill>
        <p:spPr>
          <a:xfrm>
            <a:off x="0" y="5805264"/>
            <a:ext cx="9144000" cy="1080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Inflation - III</a:t>
            </a:r>
            <a:endParaRPr lang="da-DK" dirty="0"/>
          </a:p>
        </p:txBody>
      </p:sp>
      <p:sp>
        <p:nvSpPr>
          <p:cNvPr id="3" name="Pladsholder til indhold 2"/>
          <p:cNvSpPr>
            <a:spLocks noGrp="1"/>
          </p:cNvSpPr>
          <p:nvPr>
            <p:ph idx="1"/>
          </p:nvPr>
        </p:nvSpPr>
        <p:spPr/>
        <p:txBody>
          <a:bodyPr>
            <a:normAutofit fontScale="92500" lnSpcReduction="20000"/>
          </a:bodyPr>
          <a:lstStyle/>
          <a:p>
            <a:pPr>
              <a:buNone/>
            </a:pPr>
            <a:r>
              <a:rPr lang="da-DK" b="1" dirty="0" smtClean="0"/>
              <a:t>Der skelnes mellem to typer af inflation</a:t>
            </a:r>
          </a:p>
          <a:p>
            <a:pPr marL="914400" lvl="1" indent="-514350">
              <a:buFont typeface="+mj-lt"/>
              <a:buAutoNum type="arabicPeriod"/>
            </a:pPr>
            <a:r>
              <a:rPr lang="da-DK" dirty="0" smtClean="0"/>
              <a:t>Inflation i forbindelse med at efterspørgslen på varer i samfundet stiger. Denne inflationstype opstår i de økonomier, hvor det går godt. Vi kalder denne type af inflation for </a:t>
            </a:r>
            <a:r>
              <a:rPr lang="da-DK" b="1" u="sng" dirty="0" smtClean="0"/>
              <a:t>”</a:t>
            </a:r>
            <a:r>
              <a:rPr lang="da-DK" b="1" u="sng" dirty="0" err="1" smtClean="0"/>
              <a:t>demand-pull</a:t>
            </a:r>
            <a:r>
              <a:rPr lang="da-DK" b="1" u="sng" dirty="0" smtClean="0"/>
              <a:t>” </a:t>
            </a:r>
            <a:r>
              <a:rPr lang="da-DK" dirty="0" smtClean="0"/>
              <a:t>– fordi efterspørgslen ”trækker” inflationen op (prisen på varer op)</a:t>
            </a:r>
          </a:p>
          <a:p>
            <a:pPr marL="914400" lvl="1" indent="-514350">
              <a:buFont typeface="+mj-lt"/>
              <a:buAutoNum type="arabicPeriod"/>
            </a:pPr>
            <a:endParaRPr lang="da-DK" dirty="0" smtClean="0"/>
          </a:p>
          <a:p>
            <a:pPr marL="914400" lvl="1" indent="-514350">
              <a:buFont typeface="+mj-lt"/>
              <a:buAutoNum type="arabicPeriod"/>
            </a:pPr>
            <a:r>
              <a:rPr lang="da-DK" dirty="0" smtClean="0"/>
              <a:t>Inflation i forbindelse med at produktions-omkostningerne (fx stigende lønudgifter, stigende priser på råvarer osv.) stiger. Vi kalder denne type af inflation for </a:t>
            </a:r>
            <a:r>
              <a:rPr lang="da-DK" b="1" u="sng" dirty="0" err="1" smtClean="0"/>
              <a:t>cost-push</a:t>
            </a:r>
            <a:r>
              <a:rPr lang="da-DK" dirty="0" smtClean="0"/>
              <a:t> – fordi omkostninger skubber prisen på det produkt som produceres opad.   </a:t>
            </a:r>
          </a:p>
          <a:p>
            <a:endParaRPr lang="da-DK" dirty="0"/>
          </a:p>
        </p:txBody>
      </p:sp>
      <p:pic>
        <p:nvPicPr>
          <p:cNvPr id="4" name="Billede 3" descr="Billede1.tif"/>
          <p:cNvPicPr>
            <a:picLocks noChangeAspect="1"/>
          </p:cNvPicPr>
          <p:nvPr/>
        </p:nvPicPr>
        <p:blipFill>
          <a:blip r:embed="rId2" cstate="print"/>
          <a:stretch>
            <a:fillRect/>
          </a:stretch>
        </p:blipFill>
        <p:spPr>
          <a:xfrm>
            <a:off x="0" y="5877272"/>
            <a:ext cx="9144000" cy="9807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da-DK" sz="3200" dirty="0" smtClean="0"/>
              <a:t>Betalingsbalance - I</a:t>
            </a:r>
            <a:endParaRPr lang="da-DK" sz="3200" dirty="0"/>
          </a:p>
        </p:txBody>
      </p:sp>
      <p:sp>
        <p:nvSpPr>
          <p:cNvPr id="3" name="Pladsholder til indhold 2"/>
          <p:cNvSpPr>
            <a:spLocks noGrp="1"/>
          </p:cNvSpPr>
          <p:nvPr>
            <p:ph idx="1"/>
          </p:nvPr>
        </p:nvSpPr>
        <p:spPr>
          <a:xfrm>
            <a:off x="457200" y="980728"/>
            <a:ext cx="8229600" cy="5256584"/>
          </a:xfrm>
        </p:spPr>
        <p:txBody>
          <a:bodyPr>
            <a:normAutofit fontScale="77500" lnSpcReduction="20000"/>
          </a:bodyPr>
          <a:lstStyle/>
          <a:p>
            <a:r>
              <a:rPr lang="da-DK" dirty="0" smtClean="0"/>
              <a:t>Er udtryk for Danmarks samlede udgifter i forhold til de samlede indtægter over for udlandet. </a:t>
            </a:r>
          </a:p>
          <a:p>
            <a:endParaRPr lang="da-DK" dirty="0" smtClean="0"/>
          </a:p>
          <a:p>
            <a:r>
              <a:rPr lang="da-DK" dirty="0" smtClean="0"/>
              <a:t>Betalingsbalancen er en opgørelse over samtlige transaktioner, som et land (både den private og offentlige sektor) har med udlandet i en afmålt periode (typisk et år)</a:t>
            </a:r>
          </a:p>
          <a:p>
            <a:endParaRPr lang="da-DK" dirty="0" smtClean="0"/>
          </a:p>
          <a:p>
            <a:r>
              <a:rPr lang="da-DK" dirty="0" smtClean="0"/>
              <a:t>For at kunne identificere om dette forhold er positivt/negativt kigger vi på</a:t>
            </a:r>
          </a:p>
          <a:p>
            <a:pPr lvl="1"/>
            <a:r>
              <a:rPr lang="da-DK" dirty="0" smtClean="0"/>
              <a:t>Hvor stor er Danmarks samlede Import fra udlandet: </a:t>
            </a:r>
          </a:p>
          <a:p>
            <a:pPr lvl="1">
              <a:buNone/>
            </a:pPr>
            <a:r>
              <a:rPr lang="da-DK" dirty="0" smtClean="0"/>
              <a:t>	(</a:t>
            </a:r>
            <a:r>
              <a:rPr lang="da-DK" b="1" dirty="0" smtClean="0"/>
              <a:t>import </a:t>
            </a:r>
            <a:r>
              <a:rPr lang="da-DK" dirty="0" smtClean="0"/>
              <a:t>= køb og indførelse af varer og tjenester fra udlandet) </a:t>
            </a:r>
          </a:p>
          <a:p>
            <a:pPr lvl="1"/>
            <a:r>
              <a:rPr lang="da-DK" dirty="0" smtClean="0"/>
              <a:t>Hvor stor er Danmarks samlede eksport til udlandet: </a:t>
            </a:r>
          </a:p>
          <a:p>
            <a:pPr lvl="1">
              <a:buNone/>
            </a:pPr>
            <a:r>
              <a:rPr lang="da-DK" dirty="0" smtClean="0"/>
              <a:t>	(</a:t>
            </a:r>
            <a:r>
              <a:rPr lang="da-DK" b="1" dirty="0" smtClean="0"/>
              <a:t>eksport </a:t>
            </a:r>
            <a:r>
              <a:rPr lang="da-DK" dirty="0" smtClean="0"/>
              <a:t>= salg og udførelse af varer og tjenester til udlandet)</a:t>
            </a:r>
          </a:p>
        </p:txBody>
      </p:sp>
      <p:pic>
        <p:nvPicPr>
          <p:cNvPr id="4" name="Billede 3" descr="Billede1.tif"/>
          <p:cNvPicPr>
            <a:picLocks noChangeAspect="1"/>
          </p:cNvPicPr>
          <p:nvPr/>
        </p:nvPicPr>
        <p:blipFill>
          <a:blip r:embed="rId2" cstate="print"/>
          <a:stretch>
            <a:fillRect/>
          </a:stretch>
        </p:blipFill>
        <p:spPr>
          <a:xfrm>
            <a:off x="0" y="5877272"/>
            <a:ext cx="9144000" cy="9807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da-DK" dirty="0" smtClean="0"/>
              <a:t>Betalingsbalance - II</a:t>
            </a:r>
            <a:endParaRPr lang="da-DK" dirty="0"/>
          </a:p>
        </p:txBody>
      </p:sp>
      <p:sp>
        <p:nvSpPr>
          <p:cNvPr id="3" name="Pladsholder til indhold 2"/>
          <p:cNvSpPr>
            <a:spLocks noGrp="1"/>
          </p:cNvSpPr>
          <p:nvPr>
            <p:ph idx="1"/>
          </p:nvPr>
        </p:nvSpPr>
        <p:spPr>
          <a:xfrm>
            <a:off x="457200" y="908720"/>
            <a:ext cx="8229600" cy="5184576"/>
          </a:xfrm>
        </p:spPr>
        <p:txBody>
          <a:bodyPr>
            <a:normAutofit fontScale="77500" lnSpcReduction="20000"/>
          </a:bodyPr>
          <a:lstStyle/>
          <a:p>
            <a:r>
              <a:rPr lang="da-DK" dirty="0" smtClean="0"/>
              <a:t>Der opstår en underskud på betalingsbalancen, hvis den samlede import af varer og tjenester overstiger den samlede eksport.</a:t>
            </a:r>
          </a:p>
          <a:p>
            <a:endParaRPr lang="da-DK" dirty="0" smtClean="0"/>
          </a:p>
          <a:p>
            <a:r>
              <a:rPr lang="da-DK" dirty="0" smtClean="0"/>
              <a:t>Det er et problem, hvis Danmark har underskud på betalingsbalancen – for så må Danmark låne penge. Dvs. at det både kan være staten, banker, virksomheder som må ud og låne penge. </a:t>
            </a:r>
          </a:p>
          <a:p>
            <a:endParaRPr lang="da-DK" dirty="0" smtClean="0"/>
          </a:p>
          <a:p>
            <a:r>
              <a:rPr lang="da-DK" dirty="0" smtClean="0"/>
              <a:t>At låne penge i mange år til at finansiere underskuddet på betalingsbalancen er dårligt, fordi der skal betales afdrag og renter på lånene. Disse penge kunne Danmark i stedet have brugt til at forøge produktionen og dermed øget velstanden I Danmark (se figurer slide 66)</a:t>
            </a:r>
            <a:endParaRPr lang="da-DK" dirty="0"/>
          </a:p>
        </p:txBody>
      </p:sp>
      <p:pic>
        <p:nvPicPr>
          <p:cNvPr id="4" name="Billede 3" descr="Billede1.tif"/>
          <p:cNvPicPr>
            <a:picLocks noChangeAspect="1"/>
          </p:cNvPicPr>
          <p:nvPr/>
        </p:nvPicPr>
        <p:blipFill>
          <a:blip r:embed="rId2" cstate="print"/>
          <a:stretch>
            <a:fillRect/>
          </a:stretch>
        </p:blipFill>
        <p:spPr>
          <a:xfrm>
            <a:off x="0" y="6093296"/>
            <a:ext cx="9144000" cy="7647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da-DK" sz="3200" dirty="0" smtClean="0"/>
              <a:t>Betalingsbalancen - III</a:t>
            </a:r>
            <a:endParaRPr lang="da-DK" sz="3200" dirty="0"/>
          </a:p>
        </p:txBody>
      </p:sp>
      <p:sp>
        <p:nvSpPr>
          <p:cNvPr id="3" name="Pladsholder til indhold 2"/>
          <p:cNvSpPr>
            <a:spLocks noGrp="1"/>
          </p:cNvSpPr>
          <p:nvPr>
            <p:ph idx="1"/>
          </p:nvPr>
        </p:nvSpPr>
        <p:spPr>
          <a:xfrm>
            <a:off x="457200" y="1052736"/>
            <a:ext cx="8229600" cy="5073427"/>
          </a:xfrm>
        </p:spPr>
        <p:txBody>
          <a:bodyPr>
            <a:normAutofit/>
          </a:bodyPr>
          <a:lstStyle/>
          <a:p>
            <a:r>
              <a:rPr lang="da-DK" sz="2400" dirty="0" smtClean="0"/>
              <a:t>Det er et økonomisk mål at holde betalingsbalancen i 0 eller med et overskud Jf. figuren. </a:t>
            </a:r>
            <a:endParaRPr lang="da-DK" sz="2400" dirty="0"/>
          </a:p>
        </p:txBody>
      </p:sp>
      <p:pic>
        <p:nvPicPr>
          <p:cNvPr id="2050" name="Picture 2"/>
          <p:cNvPicPr>
            <a:picLocks noChangeAspect="1" noChangeArrowheads="1"/>
          </p:cNvPicPr>
          <p:nvPr/>
        </p:nvPicPr>
        <p:blipFill>
          <a:blip r:embed="rId2" cstate="print"/>
          <a:srcRect/>
          <a:stretch>
            <a:fillRect/>
          </a:stretch>
        </p:blipFill>
        <p:spPr bwMode="auto">
          <a:xfrm>
            <a:off x="611560" y="1830752"/>
            <a:ext cx="8064896" cy="3829778"/>
          </a:xfrm>
          <a:prstGeom prst="rect">
            <a:avLst/>
          </a:prstGeom>
          <a:noFill/>
          <a:ln w="9525">
            <a:noFill/>
            <a:miter lim="800000"/>
            <a:headEnd/>
            <a:tailEnd/>
          </a:ln>
        </p:spPr>
      </p:pic>
      <p:pic>
        <p:nvPicPr>
          <p:cNvPr id="5" name="Billede 4" descr="Billede1.tif"/>
          <p:cNvPicPr>
            <a:picLocks noChangeAspect="1"/>
          </p:cNvPicPr>
          <p:nvPr/>
        </p:nvPicPr>
        <p:blipFill>
          <a:blip r:embed="rId3" cstate="print"/>
          <a:stretch>
            <a:fillRect/>
          </a:stretch>
        </p:blipFill>
        <p:spPr>
          <a:xfrm>
            <a:off x="0" y="5877272"/>
            <a:ext cx="9144000" cy="9807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cstate="print"/>
          <a:srcRect/>
          <a:stretch>
            <a:fillRect/>
          </a:stretch>
        </p:blipFill>
        <p:spPr bwMode="auto">
          <a:xfrm>
            <a:off x="899592" y="-4010"/>
            <a:ext cx="7272808" cy="667312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a-DK" dirty="0" smtClean="0"/>
              <a:t>Bæredygtig økonomi - I</a:t>
            </a:r>
            <a:endParaRPr lang="da-DK"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19672" y="1196752"/>
            <a:ext cx="5544616" cy="4680520"/>
          </a:xfrm>
          <a:prstGeom prst="rect">
            <a:avLst/>
          </a:prstGeom>
          <a:noFill/>
          <a:ln w="9525">
            <a:noFill/>
            <a:miter lim="800000"/>
            <a:headEnd/>
            <a:tailEnd/>
          </a:ln>
        </p:spPr>
      </p:pic>
      <p:pic>
        <p:nvPicPr>
          <p:cNvPr id="4" name="Billede 3" descr="Billede1.tif"/>
          <p:cNvPicPr>
            <a:picLocks noChangeAspect="1"/>
          </p:cNvPicPr>
          <p:nvPr/>
        </p:nvPicPr>
        <p:blipFill>
          <a:blip r:embed="rId3" cstate="print"/>
          <a:stretch>
            <a:fillRect/>
          </a:stretch>
        </p:blipFill>
        <p:spPr>
          <a:xfrm>
            <a:off x="0" y="5877272"/>
            <a:ext cx="9144000" cy="980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a-DK" dirty="0" smtClean="0"/>
              <a:t>3.lektion: De økonomiske mål</a:t>
            </a:r>
            <a:endParaRPr lang="da-DK" dirty="0"/>
          </a:p>
        </p:txBody>
      </p:sp>
      <p:sp>
        <p:nvSpPr>
          <p:cNvPr id="3" name="Pladsholder til indhold 2"/>
          <p:cNvSpPr>
            <a:spLocks noGrp="1"/>
          </p:cNvSpPr>
          <p:nvPr>
            <p:ph idx="1"/>
          </p:nvPr>
        </p:nvSpPr>
        <p:spPr>
          <a:xfrm>
            <a:off x="457200" y="1268761"/>
            <a:ext cx="8229600" cy="4608512"/>
          </a:xfrm>
        </p:spPr>
        <p:txBody>
          <a:bodyPr>
            <a:normAutofit fontScale="92500" lnSpcReduction="20000"/>
          </a:bodyPr>
          <a:lstStyle/>
          <a:p>
            <a:pPr>
              <a:buNone/>
            </a:pPr>
            <a:r>
              <a:rPr lang="da-DK" b="1" dirty="0" smtClean="0"/>
              <a:t>Lektie til 3.lektion</a:t>
            </a:r>
            <a:r>
              <a:rPr lang="da-DK" dirty="0" smtClean="0"/>
              <a:t>: s.166-172 i bogen Luk</a:t>
            </a:r>
          </a:p>
          <a:p>
            <a:pPr>
              <a:buNone/>
            </a:pPr>
            <a:r>
              <a:rPr lang="da-DK" dirty="0" smtClean="0"/>
              <a:t>Samfundet Op!, af Brøndum og Hansen,</a:t>
            </a:r>
          </a:p>
          <a:p>
            <a:pPr>
              <a:buNone/>
            </a:pPr>
            <a:r>
              <a:rPr lang="da-DK" dirty="0" smtClean="0"/>
              <a:t>Columbus 2010</a:t>
            </a:r>
          </a:p>
          <a:p>
            <a:pPr>
              <a:buNone/>
            </a:pPr>
            <a:endParaRPr lang="da-DK" dirty="0" smtClean="0"/>
          </a:p>
          <a:p>
            <a:pPr>
              <a:buNone/>
            </a:pPr>
            <a:r>
              <a:rPr lang="da-DK" b="1" u="sng" dirty="0" smtClean="0"/>
              <a:t>Dagsorden og arbejdsformer</a:t>
            </a:r>
          </a:p>
          <a:p>
            <a:pPr marL="514350" indent="-514350">
              <a:buFont typeface="+mj-lt"/>
              <a:buAutoNum type="arabicPeriod"/>
            </a:pPr>
            <a:r>
              <a:rPr lang="da-DK" dirty="0" smtClean="0"/>
              <a:t>Lærergennemgang af de 6 økonomiske mål (struktureret omkring </a:t>
            </a:r>
            <a:r>
              <a:rPr lang="da-DK" dirty="0" err="1" smtClean="0"/>
              <a:t>tjek-på-lektien-spørgsmål</a:t>
            </a:r>
            <a:r>
              <a:rPr lang="da-DK" dirty="0" smtClean="0"/>
              <a:t>) </a:t>
            </a:r>
          </a:p>
          <a:p>
            <a:pPr marL="514350" indent="-514350">
              <a:buFont typeface="+mj-lt"/>
              <a:buAutoNum type="arabicPeriod"/>
            </a:pPr>
            <a:r>
              <a:rPr lang="da-DK" dirty="0" smtClean="0"/>
              <a:t>Øvelse om økonomisk vækst</a:t>
            </a:r>
          </a:p>
          <a:p>
            <a:pPr marL="514350" indent="-514350">
              <a:buFont typeface="+mj-lt"/>
              <a:buAutoNum type="arabicPeriod"/>
            </a:pPr>
            <a:r>
              <a:rPr lang="da-DK" dirty="0" smtClean="0"/>
              <a:t>Øvelse om arbejdsløshed</a:t>
            </a:r>
          </a:p>
          <a:p>
            <a:pPr marL="514350" indent="-514350">
              <a:buFont typeface="+mj-lt"/>
              <a:buAutoNum type="arabicPeriod"/>
            </a:pPr>
            <a:r>
              <a:rPr lang="da-DK" dirty="0" smtClean="0"/>
              <a:t>Øvelse om betalingsbalance</a:t>
            </a:r>
          </a:p>
          <a:p>
            <a:pPr marL="514350" indent="-514350">
              <a:buFont typeface="+mj-lt"/>
              <a:buAutoNum type="arabicPeriod"/>
            </a:pPr>
            <a:endParaRPr lang="da-DK" dirty="0"/>
          </a:p>
        </p:txBody>
      </p:sp>
      <p:pic>
        <p:nvPicPr>
          <p:cNvPr id="4" name="Billede 3" descr="Billede1.tif"/>
          <p:cNvPicPr>
            <a:picLocks noChangeAspect="1"/>
          </p:cNvPicPr>
          <p:nvPr/>
        </p:nvPicPr>
        <p:blipFill>
          <a:blip r:embed="rId2" cstate="print"/>
          <a:stretch>
            <a:fillRect/>
          </a:stretch>
        </p:blipFill>
        <p:spPr>
          <a:xfrm>
            <a:off x="0" y="5877272"/>
            <a:ext cx="9144000" cy="9807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Bæredygtig økonomi - II</a:t>
            </a:r>
            <a:endParaRPr lang="da-DK" dirty="0"/>
          </a:p>
        </p:txBody>
      </p:sp>
      <p:sp>
        <p:nvSpPr>
          <p:cNvPr id="7" name="Pladsholder til indhold 6"/>
          <p:cNvSpPr>
            <a:spLocks noGrp="1"/>
          </p:cNvSpPr>
          <p:nvPr>
            <p:ph idx="1"/>
          </p:nvPr>
        </p:nvSpPr>
        <p:spPr>
          <a:xfrm>
            <a:off x="457200" y="1412776"/>
            <a:ext cx="8229600" cy="4713387"/>
          </a:xfrm>
        </p:spPr>
        <p:txBody>
          <a:bodyPr>
            <a:normAutofit lnSpcReduction="10000"/>
          </a:bodyPr>
          <a:lstStyle/>
          <a:p>
            <a:r>
              <a:rPr lang="da-DK" dirty="0" smtClean="0"/>
              <a:t>Natur og økonomi påvirker hinanden. Naturen leverer råstoffer og ressourcer til produktionen. Produktionen forarbejder disse og sender affald og forurening tilbage til naturen. </a:t>
            </a:r>
          </a:p>
          <a:p>
            <a:pPr>
              <a:buNone/>
            </a:pPr>
            <a:endParaRPr lang="da-DK" dirty="0" smtClean="0"/>
          </a:p>
          <a:p>
            <a:r>
              <a:rPr lang="da-DK" dirty="0" smtClean="0"/>
              <a:t>Naturen indeholder knappe ressourcer, og derfor kan vores udnyttelse af de knappe ressourcer begrænse senere generations mulighed for fortsat økonomisk velstand</a:t>
            </a:r>
            <a:endParaRPr lang="da-DK" dirty="0"/>
          </a:p>
        </p:txBody>
      </p:sp>
      <p:pic>
        <p:nvPicPr>
          <p:cNvPr id="4" name="Billede 3" descr="Billede1.tif"/>
          <p:cNvPicPr>
            <a:picLocks noChangeAspect="1"/>
          </p:cNvPicPr>
          <p:nvPr/>
        </p:nvPicPr>
        <p:blipFill>
          <a:blip r:embed="rId2" cstate="print"/>
          <a:stretch>
            <a:fillRect/>
          </a:stretch>
        </p:blipFill>
        <p:spPr>
          <a:xfrm>
            <a:off x="0" y="5949280"/>
            <a:ext cx="9144000" cy="9087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a-DK" dirty="0" smtClean="0"/>
              <a:t>Bæredygtig økonomi - III</a:t>
            </a:r>
            <a:endParaRPr lang="da-DK" dirty="0"/>
          </a:p>
        </p:txBody>
      </p:sp>
      <p:sp>
        <p:nvSpPr>
          <p:cNvPr id="3" name="Pladsholder til indhold 2"/>
          <p:cNvSpPr>
            <a:spLocks noGrp="1"/>
          </p:cNvSpPr>
          <p:nvPr>
            <p:ph idx="1"/>
          </p:nvPr>
        </p:nvSpPr>
        <p:spPr>
          <a:xfrm>
            <a:off x="457200" y="1196752"/>
            <a:ext cx="8229600" cy="4929411"/>
          </a:xfrm>
        </p:spPr>
        <p:txBody>
          <a:bodyPr>
            <a:normAutofit fontScale="92500" lnSpcReduction="20000"/>
          </a:bodyPr>
          <a:lstStyle/>
          <a:p>
            <a:r>
              <a:rPr lang="da-DK" dirty="0" smtClean="0"/>
              <a:t>Naturen indeholder knappe ressourcer – og vores uhensigtsmæssige udnyttelse af naturens ressourcer kan begrænse eller lige frem skade fremtidige generationers mulighed for økonomisk velstand</a:t>
            </a:r>
          </a:p>
          <a:p>
            <a:pPr>
              <a:buNone/>
            </a:pPr>
            <a:endParaRPr lang="da-DK" dirty="0" smtClean="0"/>
          </a:p>
          <a:p>
            <a:r>
              <a:rPr lang="da-DK" b="1" dirty="0" smtClean="0"/>
              <a:t>Det økonomiske mål er</a:t>
            </a:r>
            <a:r>
              <a:rPr lang="da-DK" dirty="0" smtClean="0"/>
              <a:t>, at der skal være en bæredygtig udvikling således fremtidige generationers mulighed for fortsat økonomisk velstand sikres – men dette mål kan have den negative konsekvens, at det vil få den samlede produktion i samfundsøkonomien til at falde.</a:t>
            </a:r>
            <a:endParaRPr lang="da-DK" dirty="0"/>
          </a:p>
        </p:txBody>
      </p:sp>
      <p:pic>
        <p:nvPicPr>
          <p:cNvPr id="4" name="Billede 3" descr="Billede1.tif"/>
          <p:cNvPicPr>
            <a:picLocks noChangeAspect="1"/>
          </p:cNvPicPr>
          <p:nvPr/>
        </p:nvPicPr>
        <p:blipFill>
          <a:blip r:embed="rId2" cstate="print"/>
          <a:stretch>
            <a:fillRect/>
          </a:stretch>
        </p:blipFill>
        <p:spPr>
          <a:xfrm>
            <a:off x="0" y="5877272"/>
            <a:ext cx="9144000" cy="9807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da-DK" dirty="0" smtClean="0"/>
              <a:t>Balance på statens finanser - I</a:t>
            </a:r>
            <a:endParaRPr lang="da-DK" dirty="0"/>
          </a:p>
        </p:txBody>
      </p:sp>
      <p:sp>
        <p:nvSpPr>
          <p:cNvPr id="3" name="Pladsholder til indhold 2"/>
          <p:cNvSpPr>
            <a:spLocks noGrp="1"/>
          </p:cNvSpPr>
          <p:nvPr>
            <p:ph idx="1"/>
          </p:nvPr>
        </p:nvSpPr>
        <p:spPr>
          <a:xfrm>
            <a:off x="457200" y="980728"/>
            <a:ext cx="8229600" cy="5145435"/>
          </a:xfrm>
        </p:spPr>
        <p:txBody>
          <a:bodyPr>
            <a:normAutofit fontScale="77500" lnSpcReduction="20000"/>
          </a:bodyPr>
          <a:lstStyle/>
          <a:p>
            <a:r>
              <a:rPr lang="da-DK" dirty="0" smtClean="0"/>
              <a:t>Staten har et budget ligesom enhver familie har det – det er bare lidt større. I dette budget indgår statens samlede indtægter og de samlede udgifter</a:t>
            </a:r>
          </a:p>
          <a:p>
            <a:pPr>
              <a:buNone/>
            </a:pPr>
            <a:endParaRPr lang="da-DK" dirty="0" smtClean="0"/>
          </a:p>
          <a:p>
            <a:r>
              <a:rPr lang="da-DK" dirty="0" smtClean="0"/>
              <a:t>Hvis indtægterne samlet set overstiger udgifterne er der et overskud på statens budget. Med </a:t>
            </a:r>
            <a:r>
              <a:rPr lang="da-DK" dirty="0" err="1" smtClean="0"/>
              <a:t>overskudet</a:t>
            </a:r>
            <a:r>
              <a:rPr lang="da-DK" dirty="0" smtClean="0"/>
              <a:t> kan staten vælge at</a:t>
            </a:r>
          </a:p>
          <a:p>
            <a:pPr lvl="1"/>
            <a:r>
              <a:rPr lang="da-DK" dirty="0" smtClean="0"/>
              <a:t>Afbetale gammel gæld (afdrag og renter)</a:t>
            </a:r>
          </a:p>
          <a:p>
            <a:pPr lvl="1"/>
            <a:r>
              <a:rPr lang="da-DK" dirty="0" smtClean="0"/>
              <a:t>Investere i renovation af veje og offentlig transport</a:t>
            </a:r>
          </a:p>
          <a:p>
            <a:pPr lvl="1"/>
            <a:r>
              <a:rPr lang="da-DK" dirty="0" smtClean="0"/>
              <a:t>Investere i uddannelse</a:t>
            </a:r>
          </a:p>
          <a:p>
            <a:pPr lvl="1">
              <a:buNone/>
            </a:pPr>
            <a:endParaRPr lang="da-DK" dirty="0" smtClean="0"/>
          </a:p>
          <a:p>
            <a:r>
              <a:rPr lang="da-DK" dirty="0" smtClean="0"/>
              <a:t>Staten får sine </a:t>
            </a:r>
            <a:r>
              <a:rPr lang="da-DK" b="1" dirty="0" smtClean="0"/>
              <a:t>indtægter </a:t>
            </a:r>
            <a:r>
              <a:rPr lang="da-DK" dirty="0" smtClean="0"/>
              <a:t>fra skat og afgifter, og det er et ret stort beløb som samles sammen. </a:t>
            </a:r>
            <a:r>
              <a:rPr lang="da-DK" b="1" dirty="0" smtClean="0"/>
              <a:t>Udgifterne</a:t>
            </a:r>
            <a:r>
              <a:rPr lang="da-DK" dirty="0" smtClean="0"/>
              <a:t> er dog tilsvarende store til fx social beskyttelse, serviceydelser, rentebetalinger osv.	</a:t>
            </a:r>
          </a:p>
          <a:p>
            <a:endParaRPr lang="da-DK" dirty="0"/>
          </a:p>
        </p:txBody>
      </p:sp>
      <p:pic>
        <p:nvPicPr>
          <p:cNvPr id="4" name="Billede 3" descr="Billede1.tif"/>
          <p:cNvPicPr>
            <a:picLocks noChangeAspect="1"/>
          </p:cNvPicPr>
          <p:nvPr/>
        </p:nvPicPr>
        <p:blipFill>
          <a:blip r:embed="rId2" cstate="print"/>
          <a:stretch>
            <a:fillRect/>
          </a:stretch>
        </p:blipFill>
        <p:spPr>
          <a:xfrm>
            <a:off x="0" y="5949280"/>
            <a:ext cx="9144000" cy="9087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9552" y="41384"/>
            <a:ext cx="7416824" cy="66279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Balance på statens budget - III</a:t>
            </a:r>
            <a:endParaRPr lang="da-DK" dirty="0"/>
          </a:p>
        </p:txBody>
      </p:sp>
      <p:sp>
        <p:nvSpPr>
          <p:cNvPr id="3" name="Pladsholder til indhold 2"/>
          <p:cNvSpPr>
            <a:spLocks noGrp="1"/>
          </p:cNvSpPr>
          <p:nvPr>
            <p:ph idx="1"/>
          </p:nvPr>
        </p:nvSpPr>
        <p:spPr>
          <a:xfrm>
            <a:off x="457200" y="1268760"/>
            <a:ext cx="8229600" cy="4857403"/>
          </a:xfrm>
        </p:spPr>
        <p:txBody>
          <a:bodyPr>
            <a:normAutofit lnSpcReduction="10000"/>
          </a:bodyPr>
          <a:lstStyle/>
          <a:p>
            <a:r>
              <a:rPr lang="da-DK" dirty="0" smtClean="0"/>
              <a:t>Nogle økonomer mener, at det er et vigtigt </a:t>
            </a:r>
            <a:r>
              <a:rPr lang="da-DK" b="1" dirty="0" smtClean="0"/>
              <a:t>økonomisk mål</a:t>
            </a:r>
            <a:r>
              <a:rPr lang="da-DK" dirty="0" smtClean="0"/>
              <a:t>, at statens samlede budget altid er i balance, eller viser et overskud</a:t>
            </a:r>
          </a:p>
          <a:p>
            <a:pPr>
              <a:buNone/>
            </a:pPr>
            <a:endParaRPr lang="da-DK" dirty="0" smtClean="0"/>
          </a:p>
          <a:p>
            <a:r>
              <a:rPr lang="da-DK" dirty="0" smtClean="0"/>
              <a:t>Andre økonomer mener, at der godt midlertidigt (i en række år) må være et underskud på statens budgetter. Såfremt underskuddene er udtryk for statens forsøg på at stimulere den samlede aktivitet i samfundsøkonomien.</a:t>
            </a:r>
            <a:endParaRPr lang="da-DK" dirty="0"/>
          </a:p>
        </p:txBody>
      </p:sp>
      <p:pic>
        <p:nvPicPr>
          <p:cNvPr id="4" name="Billede 3" descr="Billede1.tif"/>
          <p:cNvPicPr>
            <a:picLocks noChangeAspect="1"/>
          </p:cNvPicPr>
          <p:nvPr/>
        </p:nvPicPr>
        <p:blipFill>
          <a:blip r:embed="rId2" cstate="print"/>
          <a:stretch>
            <a:fillRect/>
          </a:stretch>
        </p:blipFill>
        <p:spPr>
          <a:xfrm>
            <a:off x="0" y="5805264"/>
            <a:ext cx="9144000" cy="10527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err="1" smtClean="0"/>
              <a:t>Parøvelse</a:t>
            </a:r>
            <a:r>
              <a:rPr lang="da-DK" sz="3600" dirty="0" smtClean="0"/>
              <a:t>: Diskussion af vækst (</a:t>
            </a:r>
            <a:r>
              <a:rPr lang="da-DK" sz="3600" b="1" dirty="0" smtClean="0"/>
              <a:t>10 min.)</a:t>
            </a:r>
            <a:endParaRPr lang="da-DK" sz="3600" b="1" dirty="0"/>
          </a:p>
        </p:txBody>
      </p:sp>
      <p:sp>
        <p:nvSpPr>
          <p:cNvPr id="3" name="Pladsholder til indhold 2"/>
          <p:cNvSpPr>
            <a:spLocks noGrp="1"/>
          </p:cNvSpPr>
          <p:nvPr>
            <p:ph idx="1"/>
          </p:nvPr>
        </p:nvSpPr>
        <p:spPr>
          <a:xfrm>
            <a:off x="457200" y="1340768"/>
            <a:ext cx="8229600" cy="4968552"/>
          </a:xfrm>
        </p:spPr>
        <p:txBody>
          <a:bodyPr>
            <a:normAutofit/>
          </a:bodyPr>
          <a:lstStyle/>
          <a:p>
            <a:pPr lvl="0">
              <a:buNone/>
            </a:pPr>
            <a:r>
              <a:rPr lang="da-DK" b="1" dirty="0" err="1" smtClean="0"/>
              <a:t>Parøvelse</a:t>
            </a:r>
            <a:r>
              <a:rPr lang="da-DK" dirty="0" smtClean="0"/>
              <a:t>: Diskussion af vækst (BNP)</a:t>
            </a:r>
          </a:p>
          <a:p>
            <a:pPr lvl="1"/>
            <a:r>
              <a:rPr lang="da-DK" dirty="0" smtClean="0"/>
              <a:t>Hvordan måler vi vækst?</a:t>
            </a:r>
          </a:p>
          <a:p>
            <a:pPr lvl="1"/>
            <a:r>
              <a:rPr lang="da-DK" dirty="0" smtClean="0"/>
              <a:t>Hvorfor er det vigtigt, at der er vækst i samfundet?</a:t>
            </a:r>
          </a:p>
          <a:p>
            <a:pPr lvl="1"/>
            <a:r>
              <a:rPr lang="da-DK" dirty="0" smtClean="0"/>
              <a:t>Hvordan har væksten været i den danske økonomi i de sidste 5 år?</a:t>
            </a:r>
          </a:p>
          <a:p>
            <a:pPr lvl="1"/>
            <a:r>
              <a:rPr lang="da-DK" dirty="0" smtClean="0"/>
              <a:t>Er der sammenhæng mellem økonomisk vækst og beskæftigelsen?</a:t>
            </a:r>
          </a:p>
          <a:p>
            <a:pPr lvl="1"/>
            <a:r>
              <a:rPr lang="da-DK" dirty="0" smtClean="0"/>
              <a:t>Hvorfor er det vigtigt, at væksten i dansk økonomi er ca.2 % om året – har det noget at gøre med det vi inden for økonomi kalder for </a:t>
            </a:r>
            <a:r>
              <a:rPr lang="da-DK" b="1" i="1" dirty="0" smtClean="0"/>
              <a:t>produktiviteten?</a:t>
            </a:r>
            <a:r>
              <a:rPr lang="da-DK" dirty="0" smtClean="0"/>
              <a:t> </a:t>
            </a:r>
          </a:p>
        </p:txBody>
      </p:sp>
      <p:pic>
        <p:nvPicPr>
          <p:cNvPr id="4" name="Billede 3" descr="Billede1.tif"/>
          <p:cNvPicPr>
            <a:picLocks noChangeAspect="1"/>
          </p:cNvPicPr>
          <p:nvPr/>
        </p:nvPicPr>
        <p:blipFill>
          <a:blip r:embed="rId2" cstate="print"/>
          <a:stretch>
            <a:fillRect/>
          </a:stretch>
        </p:blipFill>
        <p:spPr>
          <a:xfrm>
            <a:off x="0" y="6093296"/>
            <a:ext cx="9144000" cy="7647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da-DK" sz="2800" b="1" dirty="0" smtClean="0"/>
              <a:t>Gruppeøvelse</a:t>
            </a:r>
            <a:r>
              <a:rPr lang="da-DK" sz="2800" dirty="0" smtClean="0"/>
              <a:t>: Diskussion af arbejdsløshed (12 min.)</a:t>
            </a:r>
            <a:endParaRPr lang="da-DK" sz="2800" dirty="0"/>
          </a:p>
        </p:txBody>
      </p:sp>
      <p:sp>
        <p:nvSpPr>
          <p:cNvPr id="3" name="Pladsholder til indhold 2"/>
          <p:cNvSpPr>
            <a:spLocks noGrp="1"/>
          </p:cNvSpPr>
          <p:nvPr>
            <p:ph idx="1"/>
          </p:nvPr>
        </p:nvSpPr>
        <p:spPr>
          <a:xfrm>
            <a:off x="457200" y="1196752"/>
            <a:ext cx="8229600" cy="5040560"/>
          </a:xfrm>
        </p:spPr>
        <p:txBody>
          <a:bodyPr>
            <a:normAutofit fontScale="92500" lnSpcReduction="20000"/>
          </a:bodyPr>
          <a:lstStyle/>
          <a:p>
            <a:pPr lvl="1"/>
            <a:r>
              <a:rPr lang="da-DK" dirty="0" smtClean="0"/>
              <a:t>Hvor stor er arbejdsløsheden i Danmark, og hvem hører ind under gruppen ”arbejdsløse”?</a:t>
            </a:r>
          </a:p>
          <a:p>
            <a:pPr lvl="1"/>
            <a:endParaRPr lang="da-DK" dirty="0" smtClean="0"/>
          </a:p>
          <a:p>
            <a:pPr lvl="1"/>
            <a:r>
              <a:rPr lang="da-DK" dirty="0" smtClean="0"/>
              <a:t>Sammenlign ledigheden i Danmark med andre EU-lande klik ind på </a:t>
            </a:r>
            <a:r>
              <a:rPr lang="da-DK" sz="2200" u="sng" dirty="0" err="1" smtClean="0">
                <a:hlinkClick r:id="rId2"/>
              </a:rPr>
              <a:t>www.eu-oplysningen.dk/fakta/tal/ledighed</a:t>
            </a:r>
            <a:r>
              <a:rPr lang="da-DK" dirty="0" smtClean="0"/>
              <a:t>. Enten kan I bruge disse tal, eller også kan I klikke videre til Eurostats internetside, hvor de nyeste tal for ledigheden i EU kan findes.</a:t>
            </a:r>
          </a:p>
          <a:p>
            <a:pPr lvl="1"/>
            <a:endParaRPr lang="da-DK" dirty="0" smtClean="0"/>
          </a:p>
          <a:p>
            <a:pPr lvl="1"/>
            <a:r>
              <a:rPr lang="da-DK" dirty="0" smtClean="0"/>
              <a:t>Der findes forskellige typer af arbejdsløshed jf. fig.9.9 s.169 i bogen. I skal diskutere de forskellige typer af arbejdsløshed igennem og forsøge at komme med nogle konkrete bud på, hvordan den enkelte type af ledighed bedst kan bekæmpes. </a:t>
            </a:r>
          </a:p>
          <a:p>
            <a:endParaRPr lang="da-DK" dirty="0"/>
          </a:p>
        </p:txBody>
      </p:sp>
      <p:pic>
        <p:nvPicPr>
          <p:cNvPr id="4" name="Billede 3" descr="Billede1.tif"/>
          <p:cNvPicPr>
            <a:picLocks noChangeAspect="1"/>
          </p:cNvPicPr>
          <p:nvPr/>
        </p:nvPicPr>
        <p:blipFill>
          <a:blip r:embed="rId3" cstate="print"/>
          <a:stretch>
            <a:fillRect/>
          </a:stretch>
        </p:blipFill>
        <p:spPr>
          <a:xfrm>
            <a:off x="0" y="6021288"/>
            <a:ext cx="9144000" cy="8367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91264" cy="850106"/>
          </a:xfrm>
        </p:spPr>
        <p:txBody>
          <a:bodyPr>
            <a:normAutofit/>
          </a:bodyPr>
          <a:lstStyle/>
          <a:p>
            <a:r>
              <a:rPr lang="da-DK" sz="2800" dirty="0" smtClean="0"/>
              <a:t>Gruppeøvelse: Diskussion af betalingsbalancen (</a:t>
            </a:r>
            <a:r>
              <a:rPr lang="da-DK" sz="2800" b="1" dirty="0" smtClean="0"/>
              <a:t>12 min</a:t>
            </a:r>
            <a:r>
              <a:rPr lang="da-DK" sz="2800" dirty="0" smtClean="0"/>
              <a:t>)</a:t>
            </a:r>
            <a:endParaRPr lang="da-DK" sz="2800" dirty="0"/>
          </a:p>
        </p:txBody>
      </p:sp>
      <p:sp>
        <p:nvSpPr>
          <p:cNvPr id="3" name="Pladsholder til indhold 2"/>
          <p:cNvSpPr>
            <a:spLocks noGrp="1"/>
          </p:cNvSpPr>
          <p:nvPr>
            <p:ph idx="1"/>
          </p:nvPr>
        </p:nvSpPr>
        <p:spPr>
          <a:xfrm>
            <a:off x="457200" y="1124744"/>
            <a:ext cx="8229600" cy="5544616"/>
          </a:xfrm>
        </p:spPr>
        <p:txBody>
          <a:bodyPr>
            <a:normAutofit fontScale="62500" lnSpcReduction="20000"/>
          </a:bodyPr>
          <a:lstStyle/>
          <a:p>
            <a:pPr lvl="0">
              <a:buNone/>
            </a:pPr>
            <a:r>
              <a:rPr lang="da-DK" b="1" dirty="0" smtClean="0"/>
              <a:t>Gruppeøvelse</a:t>
            </a:r>
            <a:r>
              <a:rPr lang="da-DK" dirty="0" smtClean="0"/>
              <a:t>: Diskussion af betalingsbalancen</a:t>
            </a:r>
          </a:p>
          <a:p>
            <a:pPr lvl="1"/>
            <a:r>
              <a:rPr lang="da-DK" dirty="0" smtClean="0"/>
              <a:t>Kig på tabel 9.2 s.170 i bogen – hvordan har forholdet mellem eksport og import udviklet sig i perioden 2000-2008. Forsøg at komme med en forklaring på udviklingen</a:t>
            </a:r>
          </a:p>
          <a:p>
            <a:pPr lvl="1"/>
            <a:r>
              <a:rPr lang="da-DK" dirty="0" smtClean="0"/>
              <a:t>Hvilke lande eksporterer Danmark mest til? Brug figur 16.3 og tabel 16.6, fra Samfundsstatistik 2010, Columbus 2010, s.80 omhandlende dansk eksport fordelt på bestemmelseslande</a:t>
            </a:r>
          </a:p>
          <a:p>
            <a:pPr lvl="2"/>
            <a:r>
              <a:rPr lang="da-DK" dirty="0" smtClean="0"/>
              <a:t>Hvilke tre lande eksporterer Danmark mest til?</a:t>
            </a:r>
          </a:p>
          <a:p>
            <a:pPr lvl="2"/>
            <a:r>
              <a:rPr lang="da-DK" dirty="0" smtClean="0"/>
              <a:t>Hvilke tre lande eksporterer Danmark mindst til?</a:t>
            </a:r>
          </a:p>
          <a:p>
            <a:pPr lvl="2"/>
            <a:r>
              <a:rPr lang="da-DK" dirty="0" smtClean="0"/>
              <a:t>Kan I forklare hvorfor eksporten fordeler sig som den gør?</a:t>
            </a:r>
          </a:p>
          <a:p>
            <a:pPr lvl="2"/>
            <a:r>
              <a:rPr lang="da-DK" dirty="0" smtClean="0"/>
              <a:t>Er Brasilien, Rusland, Indien og Kina – de såkaldte Brik-lande (vækstlande) blandt nogle af Danmarks centrale eksportmarkeder? </a:t>
            </a:r>
          </a:p>
          <a:p>
            <a:pPr lvl="1"/>
            <a:endParaRPr lang="da-DK" dirty="0" smtClean="0"/>
          </a:p>
          <a:p>
            <a:pPr lvl="1"/>
            <a:r>
              <a:rPr lang="da-DK" dirty="0" smtClean="0"/>
              <a:t>Hvilke lande importerer Danmark mest fra? Brug figur 16.4 og tabel 16.8 fra Samfundsstatistik 2010, Columbus 2010, s.81 omhandlende dansk import fordelt på oprindelseslande </a:t>
            </a:r>
          </a:p>
          <a:p>
            <a:pPr lvl="2"/>
            <a:r>
              <a:rPr lang="da-DK" dirty="0" smtClean="0"/>
              <a:t>Hvilke tre lande importerer Danmark mest fra? (jf. figur, 16.4 og tab.16.8)</a:t>
            </a:r>
          </a:p>
          <a:p>
            <a:pPr lvl="2"/>
            <a:r>
              <a:rPr lang="da-DK" dirty="0" smtClean="0"/>
              <a:t>Hvilke tre lande importerer Danmark mindst fra?</a:t>
            </a:r>
          </a:p>
          <a:p>
            <a:pPr lvl="2"/>
            <a:r>
              <a:rPr lang="da-DK" dirty="0" smtClean="0"/>
              <a:t>Hvorfor tror I, at Danmark importerer mest lige præcis fra de tre lande, som I har fundet frem til?</a:t>
            </a:r>
          </a:p>
          <a:p>
            <a:pPr lvl="2"/>
            <a:r>
              <a:rPr lang="da-DK" dirty="0" smtClean="0"/>
              <a:t>Er Brasilien, Rusland, Indien og Kina – de såkaldte Brik-lande (vækstlande) -  lande som Danmark importerer mange eller få varer og tjenesteydelser fra – forklar jeres resultat</a:t>
            </a:r>
          </a:p>
          <a:p>
            <a:endParaRPr lang="da-DK"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da-DK" dirty="0" smtClean="0"/>
              <a:t>4.lektion: Det økonomiske kredsløb og de økonomiske konjunkturer</a:t>
            </a:r>
            <a:endParaRPr lang="da-DK" dirty="0"/>
          </a:p>
        </p:txBody>
      </p:sp>
      <p:sp>
        <p:nvSpPr>
          <p:cNvPr id="5" name="Undertitel 4"/>
          <p:cNvSpPr>
            <a:spLocks noGrp="1"/>
          </p:cNvSpPr>
          <p:nvPr>
            <p:ph type="subTitle" idx="1"/>
          </p:nvPr>
        </p:nvSpPr>
        <p:spPr/>
        <p:txBody>
          <a:bodyPr>
            <a:normAutofit fontScale="85000" lnSpcReduction="10000"/>
          </a:bodyPr>
          <a:lstStyle/>
          <a:p>
            <a:r>
              <a:rPr lang="da-DK" i="1" dirty="0" smtClean="0">
                <a:solidFill>
                  <a:schemeClr val="tx1"/>
                </a:solidFill>
              </a:rPr>
              <a:t>4.Lektion i undervisningsforløbet ”</a:t>
            </a:r>
            <a:r>
              <a:rPr lang="da-DK" b="1" i="1" dirty="0" smtClean="0">
                <a:solidFill>
                  <a:schemeClr val="tx1"/>
                </a:solidFill>
              </a:rPr>
              <a:t>Økonomi og behovsopfyldelse i Danmark</a:t>
            </a:r>
            <a:r>
              <a:rPr lang="da-DK" i="1" dirty="0" smtClean="0">
                <a:solidFill>
                  <a:schemeClr val="tx1"/>
                </a:solidFill>
              </a:rPr>
              <a:t>” baseret på kapitel 9 i bogen Luk Samfundet Op!, af Brøndum og Hansen, Columbus 2010</a:t>
            </a:r>
          </a:p>
          <a:p>
            <a:endParaRPr lang="da-DK" dirty="0"/>
          </a:p>
        </p:txBody>
      </p:sp>
      <p:pic>
        <p:nvPicPr>
          <p:cNvPr id="6" name="Billede 5" descr="Billede1.tif"/>
          <p:cNvPicPr>
            <a:picLocks noChangeAspect="1"/>
          </p:cNvPicPr>
          <p:nvPr/>
        </p:nvPicPr>
        <p:blipFill>
          <a:blip r:embed="rId2" cstate="print"/>
          <a:stretch>
            <a:fillRect/>
          </a:stretch>
        </p:blipFill>
        <p:spPr>
          <a:xfrm>
            <a:off x="0" y="5877272"/>
            <a:ext cx="9144000" cy="9807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Tjek-på-lektien-spørgsmål</a:t>
            </a:r>
            <a:endParaRPr lang="da-DK" dirty="0"/>
          </a:p>
        </p:txBody>
      </p:sp>
      <p:sp>
        <p:nvSpPr>
          <p:cNvPr id="3" name="Pladsholder til indhold 2"/>
          <p:cNvSpPr>
            <a:spLocks noGrp="1"/>
          </p:cNvSpPr>
          <p:nvPr>
            <p:ph idx="1"/>
          </p:nvPr>
        </p:nvSpPr>
        <p:spPr>
          <a:xfrm>
            <a:off x="457200" y="1412776"/>
            <a:ext cx="8229600" cy="4713387"/>
          </a:xfrm>
        </p:spPr>
        <p:txBody>
          <a:bodyPr>
            <a:normAutofit fontScale="85000" lnSpcReduction="10000"/>
          </a:bodyPr>
          <a:lstStyle/>
          <a:p>
            <a:pPr lvl="0"/>
            <a:r>
              <a:rPr lang="da-DK" dirty="0" smtClean="0"/>
              <a:t>Hvad handler økonomisk vækst om?</a:t>
            </a:r>
          </a:p>
          <a:p>
            <a:pPr lvl="0"/>
            <a:r>
              <a:rPr lang="da-DK" dirty="0" smtClean="0"/>
              <a:t>Hvorfor er det godt for samfundsøkonomien, hvis arbejdsløsheden er lav</a:t>
            </a:r>
          </a:p>
          <a:p>
            <a:pPr lvl="0"/>
            <a:r>
              <a:rPr lang="da-DK" dirty="0" smtClean="0"/>
              <a:t>Hvad betyder begrebet inflation?</a:t>
            </a:r>
          </a:p>
          <a:p>
            <a:pPr lvl="0"/>
            <a:r>
              <a:rPr lang="da-DK" dirty="0" smtClean="0"/>
              <a:t>Hvad er betalingsbalancen udtryk for?</a:t>
            </a:r>
          </a:p>
          <a:p>
            <a:pPr lvl="0"/>
            <a:r>
              <a:rPr lang="da-DK" dirty="0" smtClean="0"/>
              <a:t>Hvorfor er det hensigtsmæssigt at have en bæredygtig samfundsøkonomi – hvad vil bæredygtig sige?</a:t>
            </a:r>
          </a:p>
          <a:p>
            <a:pPr lvl="0"/>
            <a:r>
              <a:rPr lang="da-DK" dirty="0" smtClean="0"/>
              <a:t>Hvorfor er det godt, hvis der er balance på statens budgetter?</a:t>
            </a:r>
          </a:p>
          <a:p>
            <a:pPr lvl="0"/>
            <a:r>
              <a:rPr lang="da-DK" dirty="0" smtClean="0"/>
              <a:t>Hvad kan bevirke, at efterspørgselskurven forskydes mod nordøst eller mod sydvest?</a:t>
            </a:r>
          </a:p>
          <a:p>
            <a:pPr>
              <a:buNone/>
            </a:pPr>
            <a:endParaRPr lang="da-DK" dirty="0"/>
          </a:p>
        </p:txBody>
      </p:sp>
      <p:pic>
        <p:nvPicPr>
          <p:cNvPr id="4" name="Billede 3" descr="Billede1.tif"/>
          <p:cNvPicPr>
            <a:picLocks noChangeAspect="1"/>
          </p:cNvPicPr>
          <p:nvPr/>
        </p:nvPicPr>
        <p:blipFill>
          <a:blip r:embed="rId2" cstate="print"/>
          <a:stretch>
            <a:fillRect/>
          </a:stretch>
        </p:blipFill>
        <p:spPr>
          <a:xfrm>
            <a:off x="0" y="6048672"/>
            <a:ext cx="9144000" cy="8367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76064"/>
          </a:xfrm>
        </p:spPr>
        <p:txBody>
          <a:bodyPr>
            <a:normAutofit fontScale="90000"/>
          </a:bodyPr>
          <a:lstStyle/>
          <a:p>
            <a:r>
              <a:rPr lang="da-DK" sz="3200" dirty="0" smtClean="0"/>
              <a:t>De samfundsøkonomiske mål</a:t>
            </a:r>
            <a:endParaRPr lang="da-DK" sz="3200" dirty="0"/>
          </a:p>
        </p:txBody>
      </p:sp>
      <p:sp>
        <p:nvSpPr>
          <p:cNvPr id="3" name="Pladsholder til indhold 2"/>
          <p:cNvSpPr>
            <a:spLocks noGrp="1"/>
          </p:cNvSpPr>
          <p:nvPr>
            <p:ph idx="1"/>
          </p:nvPr>
        </p:nvSpPr>
        <p:spPr>
          <a:xfrm>
            <a:off x="457200" y="764704"/>
            <a:ext cx="8229600" cy="5616624"/>
          </a:xfrm>
        </p:spPr>
        <p:txBody>
          <a:bodyPr>
            <a:noAutofit/>
          </a:bodyPr>
          <a:lstStyle/>
          <a:p>
            <a:pPr>
              <a:buNone/>
            </a:pPr>
            <a:r>
              <a:rPr lang="da-DK" sz="2200" dirty="0" smtClean="0"/>
              <a:t>For at finde ud af, hvordan tilstanden er i den danske</a:t>
            </a:r>
          </a:p>
          <a:p>
            <a:pPr>
              <a:buNone/>
            </a:pPr>
            <a:r>
              <a:rPr lang="da-DK" sz="2200" dirty="0" smtClean="0"/>
              <a:t>samfundsøkonomi kigger vi især på følgende 6 økonomiske områder</a:t>
            </a:r>
          </a:p>
          <a:p>
            <a:pPr>
              <a:buFont typeface="Wingdings" pitchFamily="2" charset="2"/>
              <a:buChar char="q"/>
            </a:pPr>
            <a:endParaRPr lang="da-DK" sz="2200" b="1" dirty="0" smtClean="0"/>
          </a:p>
          <a:p>
            <a:pPr>
              <a:buFont typeface="Wingdings" pitchFamily="2" charset="2"/>
              <a:buChar char="q"/>
            </a:pPr>
            <a:r>
              <a:rPr lang="da-DK" sz="2200" b="1" dirty="0" smtClean="0"/>
              <a:t>Økonomisk vækst</a:t>
            </a:r>
          </a:p>
          <a:p>
            <a:pPr>
              <a:buFont typeface="Wingdings" pitchFamily="2" charset="2"/>
              <a:buChar char="q"/>
            </a:pPr>
            <a:r>
              <a:rPr lang="da-DK" sz="2200" b="1" dirty="0" smtClean="0"/>
              <a:t>Arbejdsløshed</a:t>
            </a:r>
          </a:p>
          <a:p>
            <a:pPr>
              <a:buFont typeface="Wingdings" pitchFamily="2" charset="2"/>
              <a:buChar char="q"/>
            </a:pPr>
            <a:r>
              <a:rPr lang="da-DK" sz="2200" b="1" dirty="0" smtClean="0"/>
              <a:t>Inflation</a:t>
            </a:r>
          </a:p>
          <a:p>
            <a:pPr>
              <a:buFont typeface="Wingdings" pitchFamily="2" charset="2"/>
              <a:buChar char="q"/>
            </a:pPr>
            <a:r>
              <a:rPr lang="da-DK" sz="2200" b="1" dirty="0" smtClean="0"/>
              <a:t>Betalingsbalance</a:t>
            </a:r>
          </a:p>
          <a:p>
            <a:pPr>
              <a:buFont typeface="Wingdings" pitchFamily="2" charset="2"/>
              <a:buChar char="q"/>
            </a:pPr>
            <a:r>
              <a:rPr lang="da-DK" sz="2200" b="1" dirty="0" smtClean="0"/>
              <a:t>Bæredygtig økonomi</a:t>
            </a:r>
          </a:p>
          <a:p>
            <a:pPr>
              <a:buFont typeface="Wingdings" pitchFamily="2" charset="2"/>
              <a:buChar char="q"/>
            </a:pPr>
            <a:r>
              <a:rPr lang="da-DK" sz="2200" b="1" dirty="0" smtClean="0"/>
              <a:t>Balancen på statens budgetter</a:t>
            </a:r>
          </a:p>
          <a:p>
            <a:pPr>
              <a:buNone/>
            </a:pPr>
            <a:endParaRPr lang="da-DK" sz="2200" dirty="0" smtClean="0"/>
          </a:p>
          <a:p>
            <a:pPr>
              <a:buNone/>
            </a:pPr>
            <a:r>
              <a:rPr lang="da-DK" sz="2200" dirty="0" smtClean="0"/>
              <a:t>Det centrale ved disse økonomiske mål er, at de hænger sammen. De</a:t>
            </a:r>
          </a:p>
          <a:p>
            <a:pPr>
              <a:buNone/>
            </a:pPr>
            <a:r>
              <a:rPr lang="da-DK" sz="2200" dirty="0" smtClean="0"/>
              <a:t>kan således forstærke men også modvirke hinanden. Ved at</a:t>
            </a:r>
          </a:p>
          <a:p>
            <a:pPr>
              <a:buNone/>
            </a:pPr>
            <a:r>
              <a:rPr lang="da-DK" sz="2200" dirty="0" smtClean="0"/>
              <a:t>holde de 6 økonomiske mål under observation har vi en god ide om,</a:t>
            </a:r>
          </a:p>
          <a:p>
            <a:pPr>
              <a:buNone/>
            </a:pPr>
            <a:r>
              <a:rPr lang="da-DK" sz="2200" dirty="0" smtClean="0"/>
              <a:t>hvordan dansk økonomi har det.</a:t>
            </a:r>
            <a:endParaRPr lang="da-DK" sz="2200" dirty="0"/>
          </a:p>
        </p:txBody>
      </p:sp>
      <p:pic>
        <p:nvPicPr>
          <p:cNvPr id="4" name="Billede 3" descr="Billede1.tif"/>
          <p:cNvPicPr>
            <a:picLocks noChangeAspect="1"/>
          </p:cNvPicPr>
          <p:nvPr/>
        </p:nvPicPr>
        <p:blipFill>
          <a:blip r:embed="rId2" cstate="print"/>
          <a:stretch>
            <a:fillRect/>
          </a:stretch>
        </p:blipFill>
        <p:spPr>
          <a:xfrm>
            <a:off x="0" y="6381328"/>
            <a:ext cx="9144000" cy="5760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04056"/>
          </a:xfrm>
        </p:spPr>
        <p:txBody>
          <a:bodyPr>
            <a:normAutofit fontScale="90000"/>
          </a:bodyPr>
          <a:lstStyle/>
          <a:p>
            <a:r>
              <a:rPr lang="da-DK" sz="3200" dirty="0" smtClean="0"/>
              <a:t>BNP og økonomisk vækst - I</a:t>
            </a:r>
            <a:endParaRPr lang="da-DK" sz="3200" dirty="0"/>
          </a:p>
        </p:txBody>
      </p:sp>
      <p:sp>
        <p:nvSpPr>
          <p:cNvPr id="3" name="Pladsholder til indhold 2"/>
          <p:cNvSpPr>
            <a:spLocks noGrp="1"/>
          </p:cNvSpPr>
          <p:nvPr>
            <p:ph idx="1"/>
          </p:nvPr>
        </p:nvSpPr>
        <p:spPr>
          <a:xfrm>
            <a:off x="323528" y="836712"/>
            <a:ext cx="8568952" cy="5328592"/>
          </a:xfrm>
        </p:spPr>
        <p:txBody>
          <a:bodyPr>
            <a:normAutofit fontScale="77500" lnSpcReduction="20000"/>
          </a:bodyPr>
          <a:lstStyle/>
          <a:p>
            <a:r>
              <a:rPr lang="da-DK" dirty="0" smtClean="0"/>
              <a:t>Den værdi som vi bruger, når vi skal måle og forklare et lands samlede </a:t>
            </a:r>
            <a:r>
              <a:rPr lang="da-DK" b="1" u="sng" dirty="0" smtClean="0"/>
              <a:t>velstand</a:t>
            </a:r>
            <a:r>
              <a:rPr lang="da-DK" dirty="0" smtClean="0"/>
              <a:t> (ikke velfærd!) kaldes for </a:t>
            </a:r>
            <a:r>
              <a:rPr lang="da-DK" b="1" dirty="0" smtClean="0"/>
              <a:t>B</a:t>
            </a:r>
            <a:r>
              <a:rPr lang="da-DK" b="1" u="sng" dirty="0" smtClean="0"/>
              <a:t>ruttonationalproduktet</a:t>
            </a:r>
            <a:r>
              <a:rPr lang="da-DK" dirty="0" smtClean="0"/>
              <a:t> (BNP). </a:t>
            </a:r>
            <a:r>
              <a:rPr lang="da-DK" b="1" dirty="0" smtClean="0"/>
              <a:t>BNP</a:t>
            </a:r>
            <a:r>
              <a:rPr lang="da-DK" dirty="0" smtClean="0"/>
              <a:t> afspejler den samlede værdi for den samlede produktion i samfundet i et år. </a:t>
            </a:r>
          </a:p>
          <a:p>
            <a:endParaRPr lang="da-DK" dirty="0" smtClean="0"/>
          </a:p>
          <a:p>
            <a:r>
              <a:rPr lang="da-DK" dirty="0" smtClean="0"/>
              <a:t>BNP udgøres af værdien af </a:t>
            </a:r>
            <a:r>
              <a:rPr lang="da-DK" b="1" dirty="0" smtClean="0"/>
              <a:t>alle de varer og tjenester</a:t>
            </a:r>
            <a:r>
              <a:rPr lang="da-DK" dirty="0" smtClean="0"/>
              <a:t>, som fx er produceret i Danmark i et år fratrukket de anvendte ressourcer, som er indgået i produktionen af varer og tjenester</a:t>
            </a:r>
          </a:p>
          <a:p>
            <a:endParaRPr lang="da-DK" dirty="0" smtClean="0"/>
          </a:p>
          <a:p>
            <a:r>
              <a:rPr lang="da-DK" dirty="0" smtClean="0"/>
              <a:t>BNP er således </a:t>
            </a:r>
            <a:r>
              <a:rPr lang="da-DK" b="1" dirty="0" smtClean="0"/>
              <a:t>udtryk for den samlede produktion inden for det offentlige og private</a:t>
            </a:r>
            <a:r>
              <a:rPr lang="da-DK" dirty="0" smtClean="0"/>
              <a:t>, hvor produktion af varer og tjenester skal forstås bredt som fx øl, produktion af musik, computerspil film, operationer på sygehusene, undervisning osv. </a:t>
            </a:r>
          </a:p>
          <a:p>
            <a:endParaRPr lang="da-DK" dirty="0" smtClean="0"/>
          </a:p>
          <a:p>
            <a:endParaRPr lang="da-DK" dirty="0" smtClean="0"/>
          </a:p>
          <a:p>
            <a:pPr>
              <a:buNone/>
            </a:pPr>
            <a:endParaRPr lang="da-DK" dirty="0" smtClean="0"/>
          </a:p>
        </p:txBody>
      </p:sp>
      <p:pic>
        <p:nvPicPr>
          <p:cNvPr id="4" name="Billede 3" descr="Billede1.tif"/>
          <p:cNvPicPr>
            <a:picLocks noChangeAspect="1"/>
          </p:cNvPicPr>
          <p:nvPr/>
        </p:nvPicPr>
        <p:blipFill>
          <a:blip r:embed="rId2" cstate="print"/>
          <a:stretch>
            <a:fillRect/>
          </a:stretch>
        </p:blipFill>
        <p:spPr>
          <a:xfrm>
            <a:off x="0" y="6021288"/>
            <a:ext cx="9144000" cy="8367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76064"/>
          </a:xfrm>
        </p:spPr>
        <p:txBody>
          <a:bodyPr>
            <a:normAutofit fontScale="90000"/>
          </a:bodyPr>
          <a:lstStyle/>
          <a:p>
            <a:r>
              <a:rPr lang="da-DK" sz="3600" dirty="0" smtClean="0"/>
              <a:t>BNP og økonomisk vækst - II</a:t>
            </a:r>
            <a:endParaRPr lang="da-DK" sz="3600" dirty="0"/>
          </a:p>
        </p:txBody>
      </p:sp>
      <p:sp>
        <p:nvSpPr>
          <p:cNvPr id="3" name="Pladsholder til indhold 2"/>
          <p:cNvSpPr>
            <a:spLocks noGrp="1"/>
          </p:cNvSpPr>
          <p:nvPr>
            <p:ph idx="1"/>
          </p:nvPr>
        </p:nvSpPr>
        <p:spPr>
          <a:xfrm>
            <a:off x="457200" y="908720"/>
            <a:ext cx="8291264" cy="5472608"/>
          </a:xfrm>
        </p:spPr>
        <p:txBody>
          <a:bodyPr>
            <a:noAutofit/>
          </a:bodyPr>
          <a:lstStyle/>
          <a:p>
            <a:r>
              <a:rPr lang="da-DK" sz="2400" dirty="0" smtClean="0"/>
              <a:t>Udover at udtrykke den samlede produktion er </a:t>
            </a:r>
            <a:r>
              <a:rPr lang="da-DK" sz="2400" b="1" dirty="0" smtClean="0"/>
              <a:t>BNP også udtryk for en indkomst</a:t>
            </a:r>
            <a:r>
              <a:rPr lang="da-DK" sz="2400" dirty="0" smtClean="0"/>
              <a:t>, fordi hver gang nogle producerer fx en vare som en øl vil der være ansatte på bryggerierne og dem der ejer bryggerierne (</a:t>
            </a:r>
            <a:r>
              <a:rPr lang="da-DK" sz="2400" dirty="0" err="1" smtClean="0"/>
              <a:t>virksomhedsejere</a:t>
            </a:r>
            <a:r>
              <a:rPr lang="da-DK" sz="2400" dirty="0" smtClean="0"/>
              <a:t>) der får en indkomst.</a:t>
            </a:r>
          </a:p>
          <a:p>
            <a:endParaRPr lang="da-DK" sz="2400" dirty="0" smtClean="0"/>
          </a:p>
          <a:p>
            <a:r>
              <a:rPr lang="da-DK" sz="2400" dirty="0" smtClean="0"/>
              <a:t>Udover at udtrykke den samlede produktion er </a:t>
            </a:r>
            <a:r>
              <a:rPr lang="da-DK" sz="2400" b="1" dirty="0" smtClean="0"/>
              <a:t>BNP også udtryk for en indkomst</a:t>
            </a:r>
            <a:r>
              <a:rPr lang="da-DK" sz="2400" dirty="0" smtClean="0"/>
              <a:t>, fordi hver gang nogle producerer fx en vare som en øl er der ansatte på bryggerierne og dem der ejer bryggerierne (</a:t>
            </a:r>
            <a:r>
              <a:rPr lang="da-DK" sz="2400" dirty="0" err="1" smtClean="0"/>
              <a:t>virksomhedsejere</a:t>
            </a:r>
            <a:r>
              <a:rPr lang="da-DK" sz="2400" dirty="0" smtClean="0"/>
              <a:t>) der får en indkomst. </a:t>
            </a:r>
          </a:p>
          <a:p>
            <a:endParaRPr lang="da-DK" sz="2400" dirty="0" smtClean="0"/>
          </a:p>
          <a:p>
            <a:r>
              <a:rPr lang="da-DK" sz="2400" dirty="0" smtClean="0"/>
              <a:t>Sammenhængen mellem produktionen af varer og tjenester og den indkomst som følger af denne produktion er = at jo mere der produceres i samfundet desto højere vil den samlede indkomst være</a:t>
            </a:r>
          </a:p>
        </p:txBody>
      </p:sp>
      <p:pic>
        <p:nvPicPr>
          <p:cNvPr id="4" name="Billede 3" descr="Billede1.tif"/>
          <p:cNvPicPr>
            <a:picLocks noChangeAspect="1"/>
          </p:cNvPicPr>
          <p:nvPr/>
        </p:nvPicPr>
        <p:blipFill>
          <a:blip r:embed="rId2" cstate="print"/>
          <a:stretch>
            <a:fillRect/>
          </a:stretch>
        </p:blipFill>
        <p:spPr>
          <a:xfrm>
            <a:off x="0" y="6453336"/>
            <a:ext cx="9144000" cy="4046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a-DK" dirty="0" smtClean="0"/>
              <a:t>BNP og økonomisk vækst - III</a:t>
            </a:r>
            <a:endParaRPr lang="da-DK" dirty="0"/>
          </a:p>
        </p:txBody>
      </p:sp>
      <p:sp>
        <p:nvSpPr>
          <p:cNvPr id="3" name="Pladsholder til indhold 2"/>
          <p:cNvSpPr>
            <a:spLocks noGrp="1"/>
          </p:cNvSpPr>
          <p:nvPr>
            <p:ph idx="1"/>
          </p:nvPr>
        </p:nvSpPr>
        <p:spPr>
          <a:xfrm>
            <a:off x="457200" y="1052736"/>
            <a:ext cx="8229600" cy="5256584"/>
          </a:xfrm>
        </p:spPr>
        <p:txBody>
          <a:bodyPr>
            <a:normAutofit fontScale="70000" lnSpcReduction="20000"/>
          </a:bodyPr>
          <a:lstStyle/>
          <a:p>
            <a:r>
              <a:rPr lang="da-DK" sz="3400" dirty="0" smtClean="0"/>
              <a:t>Foruden at udtrykke den samlede produktion og sammenhængen mellem produktion og indkomst er BNP også udtryk for, hvor mange økonomiske ressourcer et land har til rådighed. </a:t>
            </a:r>
          </a:p>
          <a:p>
            <a:endParaRPr lang="da-DK" sz="3400" dirty="0" smtClean="0"/>
          </a:p>
          <a:p>
            <a:r>
              <a:rPr lang="da-DK" sz="3400" dirty="0" smtClean="0"/>
              <a:t>Det betyder, at har et land et højt BNP vil der være bedre mulighed for staten til at give ressourcer til fx social beskyttelse (pension, arbejdsløshedspenge), uddannelse, sundhedsvæsenet osv.</a:t>
            </a:r>
          </a:p>
          <a:p>
            <a:endParaRPr lang="da-DK" sz="3400" dirty="0" smtClean="0"/>
          </a:p>
          <a:p>
            <a:r>
              <a:rPr lang="da-DK" sz="3400" dirty="0" smtClean="0"/>
              <a:t>Den økonomiske vækst måles ved at kigge på tilvæksten i BNP. </a:t>
            </a:r>
          </a:p>
          <a:p>
            <a:endParaRPr lang="da-DK" sz="3400" dirty="0" smtClean="0"/>
          </a:p>
          <a:p>
            <a:r>
              <a:rPr lang="da-DK" sz="3400" dirty="0" smtClean="0"/>
              <a:t>Ved nedgang i samfundsøkonomien er det ligeledes BNP der anvendes som mål til at fastslå hvor stor faldet eller nedgangen i den samlede samfundsøkonomi (fald i væksten) har været  </a:t>
            </a:r>
          </a:p>
          <a:p>
            <a:endParaRPr lang="da-DK" dirty="0"/>
          </a:p>
        </p:txBody>
      </p:sp>
      <p:pic>
        <p:nvPicPr>
          <p:cNvPr id="4" name="Billede 3" descr="Billede1.tif"/>
          <p:cNvPicPr>
            <a:picLocks noChangeAspect="1"/>
          </p:cNvPicPr>
          <p:nvPr/>
        </p:nvPicPr>
        <p:blipFill>
          <a:blip r:embed="rId2" cstate="print"/>
          <a:stretch>
            <a:fillRect/>
          </a:stretch>
        </p:blipFill>
        <p:spPr>
          <a:xfrm>
            <a:off x="0" y="6237312"/>
            <a:ext cx="9144000" cy="6206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Arbejdsløshed - I</a:t>
            </a:r>
            <a:endParaRPr lang="da-DK" dirty="0"/>
          </a:p>
        </p:txBody>
      </p:sp>
      <p:sp>
        <p:nvSpPr>
          <p:cNvPr id="3" name="Pladsholder til indhold 2"/>
          <p:cNvSpPr>
            <a:spLocks noGrp="1"/>
          </p:cNvSpPr>
          <p:nvPr>
            <p:ph idx="1"/>
          </p:nvPr>
        </p:nvSpPr>
        <p:spPr>
          <a:xfrm>
            <a:off x="457200" y="1124744"/>
            <a:ext cx="8229600" cy="4824536"/>
          </a:xfrm>
        </p:spPr>
        <p:txBody>
          <a:bodyPr>
            <a:normAutofit fontScale="92500" lnSpcReduction="10000"/>
          </a:bodyPr>
          <a:lstStyle/>
          <a:p>
            <a:r>
              <a:rPr lang="da-DK" dirty="0" smtClean="0"/>
              <a:t>Arbejdsløshed defineres som antallet af de registrerede arbejdsløse i forhold til den samlede arbejdsstyrke. (Arbejdsstyrke er udtryk for den del af befolkningen mellem 16-66 år der står til rådighed for arbejdsmarkedet men er registreret ledige)</a:t>
            </a:r>
          </a:p>
          <a:p>
            <a:endParaRPr lang="da-DK" dirty="0" smtClean="0"/>
          </a:p>
          <a:p>
            <a:r>
              <a:rPr lang="da-DK" dirty="0" smtClean="0"/>
              <a:t>Når arbejdsløsheden fastslås sker det ved, at man sammenregner forskellige typer af arbejdsløshed jf. figur 9.9 (slide 59) til heltidsarbejdsløse</a:t>
            </a:r>
          </a:p>
          <a:p>
            <a:endParaRPr lang="da-DK" b="1" dirty="0" smtClean="0"/>
          </a:p>
          <a:p>
            <a:endParaRPr lang="da-DK" dirty="0" smtClean="0"/>
          </a:p>
          <a:p>
            <a:pPr lvl="1"/>
            <a:endParaRPr lang="da-DK" dirty="0" smtClean="0"/>
          </a:p>
        </p:txBody>
      </p:sp>
      <p:pic>
        <p:nvPicPr>
          <p:cNvPr id="4" name="Billede 3" descr="Billede1.tif"/>
          <p:cNvPicPr>
            <a:picLocks noChangeAspect="1"/>
          </p:cNvPicPr>
          <p:nvPr/>
        </p:nvPicPr>
        <p:blipFill>
          <a:blip r:embed="rId2" cstate="print"/>
          <a:stretch>
            <a:fillRect/>
          </a:stretch>
        </p:blipFill>
        <p:spPr>
          <a:xfrm>
            <a:off x="0" y="5805264"/>
            <a:ext cx="9144000" cy="10527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71600" y="42833"/>
            <a:ext cx="6912768" cy="68178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2275</Words>
  <Application>Microsoft Macintosh PowerPoint</Application>
  <PresentationFormat>Skærmshow (4:3)</PresentationFormat>
  <Paragraphs>168</Paragraphs>
  <Slides>29</Slides>
  <Notes>0</Notes>
  <HiddenSlides>0</HiddenSlides>
  <MMClips>0</MMClips>
  <ScaleCrop>false</ScaleCrop>
  <HeadingPairs>
    <vt:vector size="4" baseType="variant">
      <vt:variant>
        <vt:lpstr>Designskabelon</vt:lpstr>
      </vt:variant>
      <vt:variant>
        <vt:i4>1</vt:i4>
      </vt:variant>
      <vt:variant>
        <vt:lpstr>Diastitler</vt:lpstr>
      </vt:variant>
      <vt:variant>
        <vt:i4>29</vt:i4>
      </vt:variant>
    </vt:vector>
  </HeadingPairs>
  <TitlesOfParts>
    <vt:vector size="30" baseType="lpstr">
      <vt:lpstr>Kontortema</vt:lpstr>
      <vt:lpstr>3.lektion: De økonomiske mål</vt:lpstr>
      <vt:lpstr>3.lektion: De økonomiske mål</vt:lpstr>
      <vt:lpstr>Tjek-på-lektien-spørgsmål</vt:lpstr>
      <vt:lpstr>De samfundsøkonomiske mål</vt:lpstr>
      <vt:lpstr>BNP og økonomisk vækst - I</vt:lpstr>
      <vt:lpstr>BNP og økonomisk vækst - II</vt:lpstr>
      <vt:lpstr>BNP og økonomisk vækst - III</vt:lpstr>
      <vt:lpstr>Arbejdsløshed - I</vt:lpstr>
      <vt:lpstr>Dias nummer 9</vt:lpstr>
      <vt:lpstr>Arbejdsløshed - II</vt:lpstr>
      <vt:lpstr>Arbejdsløshed - III</vt:lpstr>
      <vt:lpstr>Inflation - I</vt:lpstr>
      <vt:lpstr>Inflation – II </vt:lpstr>
      <vt:lpstr>Inflation - III</vt:lpstr>
      <vt:lpstr>Betalingsbalance - I</vt:lpstr>
      <vt:lpstr>Betalingsbalance - II</vt:lpstr>
      <vt:lpstr>Betalingsbalancen - III</vt:lpstr>
      <vt:lpstr>Dias nummer 18</vt:lpstr>
      <vt:lpstr>Bæredygtig økonomi - I</vt:lpstr>
      <vt:lpstr>Bæredygtig økonomi - II</vt:lpstr>
      <vt:lpstr>Bæredygtig økonomi - III</vt:lpstr>
      <vt:lpstr>Balance på statens finanser - I</vt:lpstr>
      <vt:lpstr>Dias nummer 23</vt:lpstr>
      <vt:lpstr>Balance på statens budget - III</vt:lpstr>
      <vt:lpstr>Parøvelse: Diskussion af vækst (10 min.)</vt:lpstr>
      <vt:lpstr>Gruppeøvelse: Diskussion af arbejdsløshed (12 min.)</vt:lpstr>
      <vt:lpstr>Gruppeøvelse: Diskussion af betalingsbalancen (12 min)</vt:lpstr>
      <vt:lpstr>4.lektion: Det økonomiske kredsløb og de økonomiske konjunkturer</vt:lpstr>
      <vt:lpstr>Dias nummer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1.lektion: Økonomi og behovsopfyldelse</dc:title>
  <dc:creator>pb</dc:creator>
  <cp:lastModifiedBy>Ørestad Gymnasium</cp:lastModifiedBy>
  <cp:revision>209</cp:revision>
  <dcterms:created xsi:type="dcterms:W3CDTF">2012-09-17T12:15:46Z</dcterms:created>
  <dcterms:modified xsi:type="dcterms:W3CDTF">2012-09-17T12:17:02Z</dcterms:modified>
</cp:coreProperties>
</file>