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tiff" ContentType="image/tiff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2" r:id="rId1"/>
  </p:sldMasterIdLst>
  <p:sldIdLst>
    <p:sldId id="256" r:id="rId2"/>
    <p:sldId id="316" r:id="rId3"/>
    <p:sldId id="337" r:id="rId4"/>
    <p:sldId id="338" r:id="rId5"/>
    <p:sldId id="339" r:id="rId6"/>
    <p:sldId id="340" r:id="rId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272" y="-1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FD8-C7BB-4FFC-8E2A-F3BDEE1F0F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C27-996C-4157-B084-AEF43AA78F2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26D-2C05-4753-84B9-688534B0116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36CC-65D2-499C-945C-2CF7DA3F0C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AC4B-7D4C-4405-949C-8950F96C96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5D0F-C4DB-41B9-BA0F-F5D8862A7C0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E61-7FDA-4947-AE16-9238AF17BE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EB6D-964D-4E48-89EB-775F5BD7162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B542-B1E7-4DB7-BD51-AE5E3F79546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742-8738-47AD-B51F-A361FA79428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8A07-24B2-4A4D-9127-E7F9E533A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3731-08C9-40BF-9402-13672ED54E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tspolitik.dk/?p=837" TargetMode="External"/><Relationship Id="rId3" Type="http://schemas.openxmlformats.org/officeDocument/2006/relationships/hyperlink" Target="https://www.cepos.dk/publikationer/nyheder/single/artikel/jacob-mchangama-i-deadline-om-ytringsfrihed-copy-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t.dk/dokumenter/tingdok.aspx?/samling/20091/lovforslag/L49/inde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t.dk/Demokrati/Grundloven/Hvad%20siger%20grundloven/Kapitel%208_Borgernes%20rettigheder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226567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5.lektion: Den danske lovgivningsproces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a-DK" i="1" dirty="0" smtClean="0">
                <a:solidFill>
                  <a:schemeClr val="tx1"/>
                </a:solidFill>
              </a:rPr>
              <a:t>5.Lektion i undervisningsforløbet </a:t>
            </a:r>
            <a:r>
              <a:rPr lang="da-DK" b="1" i="1" dirty="0" smtClean="0">
                <a:solidFill>
                  <a:schemeClr val="tx1"/>
                </a:solidFill>
              </a:rPr>
              <a:t>”Det politiske system i Danmark” </a:t>
            </a:r>
            <a:r>
              <a:rPr lang="da-DK" i="1" dirty="0" smtClean="0">
                <a:solidFill>
                  <a:schemeClr val="tx1"/>
                </a:solidFill>
              </a:rPr>
              <a:t>baseret på kapitel 6 i bogen Luk Samfundet Op! af Brøndum &amp; Hansen, Forlaget Columbus. København 2010</a:t>
            </a:r>
            <a:endParaRPr lang="da-DK" dirty="0" smtClean="0"/>
          </a:p>
          <a:p>
            <a:pPr>
              <a:defRPr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5.lektion: Hvordan bliver en lov til?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a-DK" b="1" u="sng" dirty="0" smtClean="0"/>
              <a:t>Lektie til 5.lektion:</a:t>
            </a:r>
            <a:r>
              <a:rPr lang="da-DK" dirty="0" smtClean="0"/>
              <a:t> side 119-120 i ”Luk</a:t>
            </a:r>
          </a:p>
          <a:p>
            <a:pPr>
              <a:buNone/>
            </a:pPr>
            <a:r>
              <a:rPr lang="da-DK" dirty="0" smtClean="0"/>
              <a:t>Samfundet Op!” af Brøndum og Hansen,</a:t>
            </a:r>
          </a:p>
          <a:p>
            <a:pPr>
              <a:buNone/>
            </a:pPr>
            <a:r>
              <a:rPr lang="da-DK" dirty="0" smtClean="0"/>
              <a:t>Columbus 2010 og følgende 3 artikler</a:t>
            </a:r>
          </a:p>
          <a:p>
            <a:r>
              <a:rPr lang="da-DK" dirty="0" smtClean="0"/>
              <a:t>”Professor: Lømmelpakke truer grundloven”, Berlingske Tidende, 15.10.2009</a:t>
            </a:r>
          </a:p>
          <a:p>
            <a:r>
              <a:rPr lang="da-DK" dirty="0" smtClean="0"/>
              <a:t>”Retspolitisk forenings opfordring til at deltage i demonstration imod lømmel-pakken” 15.11.2009, følg linket </a:t>
            </a:r>
            <a:r>
              <a:rPr lang="da-DK" u="sng" dirty="0" smtClean="0">
                <a:hlinkClick r:id="rId2"/>
              </a:rPr>
              <a:t>http://www.retspolitik.dk/?p=837</a:t>
            </a:r>
            <a:endParaRPr lang="da-DK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Cepos</a:t>
            </a:r>
            <a:r>
              <a:rPr lang="en-US" dirty="0" smtClean="0"/>
              <a:t> </a:t>
            </a:r>
            <a:r>
              <a:rPr lang="en-US" dirty="0" err="1" smtClean="0"/>
              <a:t>Chefjurist</a:t>
            </a:r>
            <a:r>
              <a:rPr lang="en-US" dirty="0" smtClean="0"/>
              <a:t> Jacob </a:t>
            </a:r>
            <a:r>
              <a:rPr lang="en-US" dirty="0" err="1" smtClean="0"/>
              <a:t>Mchangama</a:t>
            </a:r>
            <a:r>
              <a:rPr lang="en-US" dirty="0" smtClean="0"/>
              <a:t>” </a:t>
            </a:r>
            <a:r>
              <a:rPr lang="en-US" u="sng" dirty="0" smtClean="0">
                <a:hlinkClick r:id="rId3"/>
              </a:rPr>
              <a:t>https://www.cepos.dk/publikationer/nyheder/single/artikel/jacob-mchangama-i-deadline-om-ytringsfrihed-copy-1/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u="sng" dirty="0" smtClean="0"/>
              <a:t>Dagsorden og arbejdsformer</a:t>
            </a:r>
          </a:p>
          <a:p>
            <a:r>
              <a:rPr lang="da-DK" dirty="0" smtClean="0"/>
              <a:t>Kort gennemgang af lovgivningsprocessens 4 faser</a:t>
            </a:r>
          </a:p>
          <a:p>
            <a:r>
              <a:rPr lang="da-DK" dirty="0" err="1" smtClean="0"/>
              <a:t>Pararbejde</a:t>
            </a:r>
            <a:r>
              <a:rPr lang="da-DK" dirty="0" smtClean="0"/>
              <a:t> med ”Disposition” omkring casen = Lømmelpakken – hvordan blev den til en lov?</a:t>
            </a: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340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a-DK" dirty="0" smtClean="0"/>
              <a:t>Lovgivningsprocessens 4 faser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7920880" cy="5001419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7294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6090"/>
          </a:xfrm>
        </p:spPr>
        <p:txBody>
          <a:bodyPr>
            <a:normAutofit/>
          </a:bodyPr>
          <a:lstStyle/>
          <a:p>
            <a:r>
              <a:rPr lang="da-DK" sz="3200" dirty="0" err="1" smtClean="0"/>
              <a:t>Pararbejde</a:t>
            </a:r>
            <a:r>
              <a:rPr lang="da-DK" sz="3200" dirty="0" smtClean="0"/>
              <a:t> med ”Disposition” </a:t>
            </a:r>
            <a:r>
              <a:rPr lang="da-DK" sz="3200" b="1" i="1" dirty="0" smtClean="0"/>
              <a:t>Lømmelpakken</a:t>
            </a:r>
            <a:endParaRPr lang="da-DK" sz="3200" b="1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824536"/>
          </a:xfrm>
        </p:spPr>
        <p:txBody>
          <a:bodyPr>
            <a:normAutofit fontScale="47500" lnSpcReduction="20000"/>
          </a:bodyPr>
          <a:lstStyle/>
          <a:p>
            <a:r>
              <a:rPr lang="da-DK" dirty="0" smtClean="0"/>
              <a:t>Parrene skal arbejde med at lave en god disposition – der skal tjene som et redskab til, hvis han eller hun nu skulle holde et oplæg omkring den danske lovgivningsproces og den såkaldte </a:t>
            </a:r>
            <a:r>
              <a:rPr lang="da-DK" b="1" u="sng" dirty="0" smtClean="0"/>
              <a:t>”Lømmelpakke”</a:t>
            </a:r>
            <a:r>
              <a:rPr lang="da-DK" dirty="0" smtClean="0"/>
              <a:t> vedtaget i september 2009 forud for det store klimatopmøde Cop15. Det interessante ved øvelsen er, </a:t>
            </a:r>
            <a:r>
              <a:rPr lang="da-DK" b="1" dirty="0" smtClean="0"/>
              <a:t>at eleverne skal forsøge at følge, hvordan et lovforslag bevæger sig gennem </a:t>
            </a:r>
            <a:r>
              <a:rPr lang="da-DK" b="1" i="1" dirty="0" smtClean="0"/>
              <a:t>høringer, folketingsbehandlinger, udvalgsarbejde, betænkninger, kritik i medier osv</a:t>
            </a:r>
            <a:r>
              <a:rPr lang="da-DK" dirty="0" smtClean="0"/>
              <a:t>. og tænke over hvordan man kunne præsentere denne vide for andre! </a:t>
            </a:r>
          </a:p>
          <a:p>
            <a:endParaRPr lang="da-DK" dirty="0" smtClean="0"/>
          </a:p>
          <a:p>
            <a:r>
              <a:rPr lang="da-DK" dirty="0" smtClean="0"/>
              <a:t>Det der gør præcis ”Lømmelpakken” uhyre interessant at beskæftige sig med er, at den er blevet kritiseret for at begrænse nogle af de demokratiske friheds-rettigheder, som vi borgere i Danmark nyder godt af! </a:t>
            </a:r>
            <a:r>
              <a:rPr lang="da-DK" b="1" dirty="0" smtClean="0"/>
              <a:t>Parrene skal udarbejde en detaljeret disposition til, hvordan man kunne strukturere en god fremlæggelse.</a:t>
            </a:r>
            <a:r>
              <a:rPr lang="da-DK" dirty="0" smtClean="0"/>
              <a:t>  Følgende fire opgaver skal medtænkes i dispositionen – dvs. at parrene skal tænke over placering af, hvornår der skal siges noget om det, og hvordan der skal siges noget om det. Dispositionerne </a:t>
            </a:r>
            <a:r>
              <a:rPr lang="da-DK" dirty="0" err="1" smtClean="0"/>
              <a:t>uploades</a:t>
            </a:r>
            <a:r>
              <a:rPr lang="da-DK" dirty="0" smtClean="0"/>
              <a:t> til læreren ved udgangen af timen </a:t>
            </a:r>
          </a:p>
          <a:p>
            <a:endParaRPr lang="da-DK" dirty="0" smtClean="0"/>
          </a:p>
          <a:p>
            <a:pPr lvl="0"/>
            <a:r>
              <a:rPr lang="da-DK" dirty="0" smtClean="0"/>
              <a:t>Regeringen var afvisende over for kritikken om, at lømmelpakken skulle være i modstrid med grundlovssikrede rettigheder, men start selv med at undersøge lovgivningen ved at klikke på følgende link </a:t>
            </a:r>
            <a:r>
              <a:rPr lang="da-DK" u="sng" dirty="0" smtClean="0">
                <a:hlinkClick r:id="rId2"/>
              </a:rPr>
              <a:t>http://www.ft.dk/dokumenter/tingdok.aspx?/samling/20091/lovforslag/L49/index</a:t>
            </a:r>
            <a:r>
              <a:rPr lang="da-DK" dirty="0" smtClean="0"/>
              <a:t> </a:t>
            </a:r>
          </a:p>
          <a:p>
            <a:endParaRPr lang="da-DK" dirty="0" smtClean="0"/>
          </a:p>
          <a:p>
            <a:r>
              <a:rPr lang="da-DK" dirty="0" smtClean="0"/>
              <a:t>Samtidig </a:t>
            </a:r>
            <a:r>
              <a:rPr lang="da-DK" dirty="0"/>
              <a:t>med at I orienterer jer i ”Lømmelpakken”, skal i udfylde skemaet </a:t>
            </a:r>
            <a:r>
              <a:rPr lang="da-DK" dirty="0" smtClean="0"/>
              <a:t>på næste side</a:t>
            </a:r>
            <a:endParaRPr lang="da-DK" dirty="0"/>
          </a:p>
          <a:p>
            <a:pPr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707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100" dirty="0" smtClean="0"/>
              <a:t/>
            </a:r>
            <a:br>
              <a:rPr lang="da-DK" sz="3100" dirty="0" smtClean="0"/>
            </a:br>
            <a:r>
              <a:rPr lang="da-DK" sz="3100" dirty="0" smtClean="0"/>
              <a:t>Skema</a:t>
            </a:r>
            <a:r>
              <a:rPr lang="da-DK" sz="3100" dirty="0"/>
              <a:t>: </a:t>
            </a:r>
            <a:r>
              <a:rPr lang="da-DK" sz="3100" dirty="0" smtClean="0"/>
              <a:t>skab overblik </a:t>
            </a:r>
            <a:r>
              <a:rPr lang="da-DK" sz="3100" dirty="0"/>
              <a:t>over lovgivningsprocessen der førte til ”Lømmelpakkens” indførelse i Danmark”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57200" y="2125821"/>
          <a:ext cx="8229601" cy="34747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03486"/>
                <a:gridCol w="3196377"/>
                <a:gridCol w="2929738"/>
              </a:tblGrid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Lovgivningsfaserne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Hvilke aktører er meget aktive i den enkelte fase og hvordan er de aktive?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Hvad sker der i den enkelte fase?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Initiativfasen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Forberedelsesfasen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Beslutningsfasen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Implementeringsfasen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457200" y="2125821"/>
          <a:ext cx="8229601" cy="34747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03486"/>
                <a:gridCol w="3196377"/>
                <a:gridCol w="2929738"/>
              </a:tblGrid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Lovgivningsfaserne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Hvilke aktører er meget aktive i den enkelte fase og hvordan er de aktive?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Hvad sker der i den enkelte fase?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Initiativfasen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Forberedelsesfasen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Beslutningsfasen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Implementeringsfasen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79513" y="1484785"/>
          <a:ext cx="8507288" cy="41974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74463"/>
                <a:gridCol w="3304230"/>
                <a:gridCol w="3028595"/>
              </a:tblGrid>
              <a:tr h="6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Lovgivningsfaserne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Hvilke aktører er meget aktive i den enkelte fase og hvordan er de aktive?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Hvad sker der i den enkelte fase?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Initiativfasen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Forberedelsesfasen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Beslutningsfasen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Implementeringsfasen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577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Indarbejd mulighed for diskussion i jeres dispositionsoplæg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da-DK" b="1" i="1" dirty="0" smtClean="0"/>
              <a:t>Dernæst skal eleven skrive nogle stikord til argumenter ned om,</a:t>
            </a:r>
            <a:r>
              <a:rPr lang="da-DK" dirty="0" smtClean="0"/>
              <a:t> hvilken betydning ”Lømmelpakken” kan få for de værdier, som ligger til grund for det danske demokrati. Her tænkes særligt på Grundlovens § 71-§81 omhandlende borgernes rettigheder i Danmark. Læs kort om disse rettigheder via dette link </a:t>
            </a:r>
            <a:r>
              <a:rPr lang="da-DK" u="sng" dirty="0" smtClean="0">
                <a:hlinkClick r:id="rId2"/>
              </a:rPr>
              <a:t>http://www.ft.dk/Demokrati/Grundloven/Hvad%20siger%20grundloven/Kapitel%208_Borgernes%20rettigheder.aspx</a:t>
            </a:r>
            <a:r>
              <a:rPr lang="da-DK" dirty="0" smtClean="0"/>
              <a:t> . 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De argumenter som skrives ned placerer eleven i sin disposition – der hvor eleven finder det hensigtsmæssigt for sit oplæg</a:t>
            </a:r>
          </a:p>
          <a:p>
            <a:pPr lvl="0"/>
            <a:endParaRPr lang="da-DK" dirty="0" smtClean="0"/>
          </a:p>
          <a:p>
            <a:r>
              <a:rPr lang="da-DK" dirty="0" smtClean="0"/>
              <a:t>Foruden viden omkring borgerrettighederne skal viden fra de tre artikler, som er læst til denne lektion fremgå tydeligt af dispositionen.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424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774</Words>
  <Application>Microsoft Office PowerPoint</Application>
  <PresentationFormat>Skærmshow (4:3)</PresentationFormat>
  <Paragraphs>128</Paragraphs>
  <Slides>6</Slides>
  <Notes>0</Notes>
  <HiddenSlides>0</HiddenSlides>
  <MMClips>0</MMClips>
  <ScaleCrop>false</ScaleCrop>
  <HeadingPairs>
    <vt:vector size="4" baseType="variant">
      <vt:variant>
        <vt:lpstr>Designskabelon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5.lektion: Den danske lovgivningsproces</vt:lpstr>
      <vt:lpstr>5.lektion: Hvordan bliver en lov til?</vt:lpstr>
      <vt:lpstr>Lovgivningsprocessens 4 faser</vt:lpstr>
      <vt:lpstr>Pararbejde med ”Disposition” Lømmelpakken</vt:lpstr>
      <vt:lpstr> Skema: skab overblik over lovgivningsprocessen der førte til ”Lømmelpakkens” indførelse i Danmark” </vt:lpstr>
      <vt:lpstr>Indarbejd mulighed for diskussion i jeres dispositionsoplæg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Levevilkår, levekår og social mobilitet i Danmark</dc:title>
  <dc:creator>Thor Banke</dc:creator>
  <cp:lastModifiedBy>Bodil Mulla</cp:lastModifiedBy>
  <cp:revision>67</cp:revision>
  <dcterms:created xsi:type="dcterms:W3CDTF">2011-02-21T10:24:02Z</dcterms:created>
  <dcterms:modified xsi:type="dcterms:W3CDTF">2011-02-21T10:25:42Z</dcterms:modified>
</cp:coreProperties>
</file>