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8FE1-7535-43D9-A601-07D4462699EA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182-FD9E-4533-A679-8FEB03855AA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8FE1-7535-43D9-A601-07D4462699EA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182-FD9E-4533-A679-8FEB03855AA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8FE1-7535-43D9-A601-07D4462699EA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182-FD9E-4533-A679-8FEB03855AA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8FE1-7535-43D9-A601-07D4462699EA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182-FD9E-4533-A679-8FEB03855AA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8FE1-7535-43D9-A601-07D4462699EA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182-FD9E-4533-A679-8FEB03855AA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8FE1-7535-43D9-A601-07D4462699EA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182-FD9E-4533-A679-8FEB03855AA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8FE1-7535-43D9-A601-07D4462699EA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182-FD9E-4533-A679-8FEB03855AA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8FE1-7535-43D9-A601-07D4462699EA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182-FD9E-4533-A679-8FEB03855AA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8FE1-7535-43D9-A601-07D4462699EA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182-FD9E-4533-A679-8FEB03855AA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8FE1-7535-43D9-A601-07D4462699EA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182-FD9E-4533-A679-8FEB03855AA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8FE1-7535-43D9-A601-07D4462699EA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182-FD9E-4533-A679-8FEB03855AA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D8FE1-7535-43D9-A601-07D4462699EA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2E182-FD9E-4533-A679-8FEB03855AA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_oI4aZn47E&amp;feature=related" TargetMode="External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hyperlink" Target="http://www.youtube.com/watch?v=LTvrRqPUMHE&amp;feature=related" TargetMode="External"/><Relationship Id="rId4" Type="http://schemas.openxmlformats.org/officeDocument/2006/relationships/hyperlink" Target="http://www.youtube.com/watch?v=QEren32-LPw&amp;feature=relat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5.lektion: Valg af identitet, imitation og rolleovertagelse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i="1" dirty="0" smtClean="0">
                <a:solidFill>
                  <a:schemeClr val="tx1"/>
                </a:solidFill>
              </a:rPr>
              <a:t>5 og sidste lektion af undervisningsforløbet om ”</a:t>
            </a:r>
            <a:r>
              <a:rPr lang="da-DK" b="1" i="1" dirty="0" smtClean="0">
                <a:solidFill>
                  <a:schemeClr val="tx1"/>
                </a:solidFill>
              </a:rPr>
              <a:t>Identitet i forandring</a:t>
            </a:r>
            <a:r>
              <a:rPr lang="da-DK" i="1" dirty="0" smtClean="0">
                <a:solidFill>
                  <a:schemeClr val="tx1"/>
                </a:solidFill>
              </a:rPr>
              <a:t>” baseret på kapitel 3 i bogen Luk Samfundet Op!, af Brøndum og Hansen, Columbus 2</a:t>
            </a:r>
            <a:r>
              <a:rPr lang="da-DK" sz="3300" i="1" dirty="0" smtClean="0">
                <a:solidFill>
                  <a:schemeClr val="tx1"/>
                </a:solidFill>
              </a:rPr>
              <a:t>0</a:t>
            </a:r>
            <a:r>
              <a:rPr lang="da-DK" i="1" dirty="0" smtClean="0">
                <a:solidFill>
                  <a:schemeClr val="tx1"/>
                </a:solidFill>
              </a:rPr>
              <a:t>10</a:t>
            </a:r>
            <a:endParaRPr lang="da-DK" i="1" dirty="0">
              <a:solidFill>
                <a:schemeClr val="tx1"/>
              </a:solidFill>
            </a:endParaRPr>
          </a:p>
        </p:txBody>
      </p:sp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9144000" cy="11247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535862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05264"/>
            <a:ext cx="9144000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(Multiple </a:t>
            </a:r>
            <a:r>
              <a:rPr lang="da-DK" dirty="0" err="1" smtClean="0"/>
              <a:t>Choice</a:t>
            </a:r>
            <a:r>
              <a:rPr lang="da-DK" dirty="0" smtClean="0"/>
              <a:t> test) (15 min)   </a:t>
            </a:r>
            <a:endParaRPr lang="da-DK" dirty="0"/>
          </a:p>
        </p:txBody>
      </p:sp>
      <p:pic>
        <p:nvPicPr>
          <p:cNvPr id="5" name="Billede 4" descr="gen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1125" y="1238250"/>
            <a:ext cx="6381750" cy="4381500"/>
          </a:xfrm>
          <a:prstGeom prst="rect">
            <a:avLst/>
          </a:prstGeom>
        </p:spPr>
      </p:pic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7" name="Billede 6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05264"/>
            <a:ext cx="9144000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da-DK" sz="2800" dirty="0" smtClean="0"/>
              <a:t>5.lektion: </a:t>
            </a:r>
            <a:r>
              <a:rPr lang="da-DK" sz="2800" b="1" dirty="0" smtClean="0"/>
              <a:t>Valg af identitet, imitation og rolleovertagelse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da-DK" b="1" dirty="0" smtClean="0"/>
              <a:t>Lektie til 5 lektion</a:t>
            </a:r>
            <a:r>
              <a:rPr lang="da-DK" dirty="0" smtClean="0"/>
              <a:t>: S.52-55 i bogen Luk Samfundet Op!, af Brøndum og Hansen,</a:t>
            </a:r>
          </a:p>
          <a:p>
            <a:pPr>
              <a:buNone/>
            </a:pPr>
            <a:r>
              <a:rPr lang="da-DK" dirty="0" smtClean="0"/>
              <a:t>Columbus 2010. Desuden skal eleverne se følgende tre korte film på</a:t>
            </a:r>
          </a:p>
          <a:p>
            <a:pPr>
              <a:buNone/>
            </a:pPr>
            <a:r>
              <a:rPr lang="da-DK" u="sng" dirty="0" err="1" smtClean="0">
                <a:hlinkClick r:id="rId2"/>
              </a:rPr>
              <a:t>www.youtube.com</a:t>
            </a:r>
            <a:r>
              <a:rPr lang="da-DK" dirty="0" smtClean="0"/>
              <a:t> omhandlende identitet. </a:t>
            </a:r>
          </a:p>
          <a:p>
            <a:pPr lvl="0">
              <a:buNone/>
            </a:pPr>
            <a:r>
              <a:rPr lang="da-DK" u="sng" dirty="0" smtClean="0">
                <a:hlinkClick r:id="rId3"/>
              </a:rPr>
              <a:t>http://www.youtube.com/watch?v=i_oI4aZn47E&amp;feature=related</a:t>
            </a:r>
            <a:r>
              <a:rPr lang="da-DK" dirty="0" smtClean="0"/>
              <a:t> </a:t>
            </a:r>
          </a:p>
          <a:p>
            <a:pPr lvl="0">
              <a:buNone/>
            </a:pPr>
            <a:r>
              <a:rPr lang="da-DK" u="sng" dirty="0" smtClean="0">
                <a:hlinkClick r:id="rId4"/>
              </a:rPr>
              <a:t>http://www.youtube.com/watch?v=QEren32-LPw&amp;feature=related</a:t>
            </a:r>
            <a:r>
              <a:rPr lang="da-DK" dirty="0" smtClean="0"/>
              <a:t> </a:t>
            </a:r>
          </a:p>
          <a:p>
            <a:pPr lvl="0">
              <a:buNone/>
            </a:pPr>
            <a:r>
              <a:rPr lang="da-DK" u="sng" dirty="0" smtClean="0">
                <a:hlinkClick r:id="rId5"/>
              </a:rPr>
              <a:t>http://www.youtube.com/watch?v=LTvrRqPUMHE&amp;feature=related</a:t>
            </a:r>
            <a:r>
              <a:rPr lang="da-DK" dirty="0" smtClean="0"/>
              <a:t> </a:t>
            </a:r>
          </a:p>
          <a:p>
            <a:pPr lvl="0">
              <a:buNone/>
            </a:pPr>
            <a:endParaRPr lang="da-DK" dirty="0" smtClean="0"/>
          </a:p>
          <a:p>
            <a:pPr lvl="0">
              <a:buNone/>
            </a:pPr>
            <a:r>
              <a:rPr lang="da-DK" dirty="0" smtClean="0"/>
              <a:t>I nogle af filmene nævnes begrebet </a:t>
            </a:r>
            <a:r>
              <a:rPr lang="da-DK" b="1" i="1" u="sng" dirty="0" smtClean="0"/>
              <a:t>stereotyp</a:t>
            </a:r>
            <a:r>
              <a:rPr lang="da-DK" u="sng" dirty="0" smtClean="0"/>
              <a:t> </a:t>
            </a:r>
            <a:r>
              <a:rPr lang="da-DK" dirty="0" smtClean="0"/>
              <a:t>– hvad, betyder dette begreb? </a:t>
            </a:r>
          </a:p>
          <a:p>
            <a:pPr lvl="0">
              <a:buNone/>
            </a:pPr>
            <a:r>
              <a:rPr lang="da-DK" dirty="0" smtClean="0"/>
              <a:t>(også en del af lektien) 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b="1" dirty="0" smtClean="0"/>
              <a:t>Dagsorden og arbejdsformer</a:t>
            </a:r>
          </a:p>
          <a:p>
            <a:r>
              <a:rPr lang="da-DK" dirty="0" smtClean="0"/>
              <a:t>Opsamling på </a:t>
            </a:r>
            <a:r>
              <a:rPr lang="da-DK" dirty="0" err="1" smtClean="0"/>
              <a:t>gruppeøvelse-</a:t>
            </a:r>
            <a:r>
              <a:rPr lang="da-DK" dirty="0" smtClean="0"/>
              <a:t> del II (8 min.)</a:t>
            </a:r>
          </a:p>
          <a:p>
            <a:r>
              <a:rPr lang="da-DK" dirty="0" smtClean="0"/>
              <a:t>Lærergennemgang af teorien om imitation og rolleovertagelse struktureret ved </a:t>
            </a:r>
            <a:r>
              <a:rPr lang="da-DK" dirty="0" err="1" smtClean="0"/>
              <a:t>tjek-på-lektien</a:t>
            </a:r>
            <a:r>
              <a:rPr lang="da-DK" dirty="0" smtClean="0"/>
              <a:t> spørgsmål (15 min.)</a:t>
            </a:r>
          </a:p>
          <a:p>
            <a:r>
              <a:rPr lang="da-DK" dirty="0" err="1" smtClean="0"/>
              <a:t>Parøvelse</a:t>
            </a:r>
            <a:r>
              <a:rPr lang="da-DK" dirty="0" smtClean="0"/>
              <a:t>: Individets valg af identitet filmene inddrages i diskussionerne (10 min.)</a:t>
            </a:r>
          </a:p>
          <a:p>
            <a:r>
              <a:rPr lang="da-DK" dirty="0" smtClean="0"/>
              <a:t>Fælles opsamling på </a:t>
            </a:r>
            <a:r>
              <a:rPr lang="da-DK" dirty="0" err="1" smtClean="0"/>
              <a:t>pararbejdet</a:t>
            </a:r>
            <a:r>
              <a:rPr lang="da-DK" dirty="0" smtClean="0"/>
              <a:t> (10 min)</a:t>
            </a:r>
          </a:p>
          <a:p>
            <a:r>
              <a:rPr lang="da-DK" dirty="0" smtClean="0"/>
              <a:t>Test i undervisningsforløbet ”Identitet i forandring” (18 min. 3 min. til uddeling og 15 minutter til elevbesvarelser)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b="1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da-DK" sz="3600" dirty="0" smtClean="0"/>
              <a:t>Lærergennemgang af teorien om imitation og rolleovertagelse 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lvl="0"/>
            <a:r>
              <a:rPr lang="da-DK" sz="3000" dirty="0" smtClean="0"/>
              <a:t>Hvad menes der med begrebet rolleovertagelse?</a:t>
            </a:r>
          </a:p>
          <a:p>
            <a:pPr lvl="0"/>
            <a:r>
              <a:rPr lang="da-DK" sz="3000" dirty="0" smtClean="0"/>
              <a:t>Hvad ”handler den bestemte anden” og ”den generaliserede anden” om?</a:t>
            </a:r>
          </a:p>
          <a:p>
            <a:pPr lvl="0"/>
            <a:r>
              <a:rPr lang="da-DK" sz="3000" dirty="0" smtClean="0"/>
              <a:t>Hvad menes der med begrebet imitation, og hvordan kommer imitation til udtryk?</a:t>
            </a:r>
          </a:p>
          <a:p>
            <a:pPr lvl="0"/>
            <a:r>
              <a:rPr lang="da-DK" sz="3000" dirty="0" smtClean="0"/>
              <a:t>Hvordan kan vi forklare George H. </a:t>
            </a:r>
            <a:r>
              <a:rPr lang="da-DK" sz="3000" dirty="0" err="1" smtClean="0"/>
              <a:t>Meads</a:t>
            </a:r>
            <a:r>
              <a:rPr lang="da-DK" sz="3000" dirty="0" smtClean="0"/>
              <a:t> to centrale begreber I og </a:t>
            </a:r>
            <a:r>
              <a:rPr lang="da-DK" sz="3000" dirty="0" err="1" smtClean="0"/>
              <a:t>Me</a:t>
            </a:r>
            <a:r>
              <a:rPr lang="da-DK" sz="3000" dirty="0" smtClean="0"/>
              <a:t>?</a:t>
            </a:r>
          </a:p>
          <a:p>
            <a:r>
              <a:rPr lang="da-DK" sz="3000" dirty="0" smtClean="0"/>
              <a:t>Forklar figur 3.11 s.55</a:t>
            </a:r>
            <a:endParaRPr lang="da-DK" sz="3000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Georg Herbert Mead (1863-1931)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484784"/>
            <a:ext cx="4752528" cy="460169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da-DK" sz="2400" dirty="0" smtClean="0"/>
              <a:t>Nordamerikansk filosof og</a:t>
            </a:r>
          </a:p>
          <a:p>
            <a:pPr>
              <a:buFont typeface="Wingdings" pitchFamily="2" charset="2"/>
              <a:buNone/>
            </a:pPr>
            <a:r>
              <a:rPr lang="da-DK" sz="2400" dirty="0" smtClean="0"/>
              <a:t>socialpsykolog</a:t>
            </a:r>
          </a:p>
          <a:p>
            <a:pPr>
              <a:buFont typeface="Wingdings" pitchFamily="2" charset="2"/>
              <a:buNone/>
            </a:pPr>
            <a:endParaRPr lang="da-DK" sz="2400" dirty="0"/>
          </a:p>
          <a:p>
            <a:pPr>
              <a:buFont typeface="Wingdings" pitchFamily="2" charset="2"/>
              <a:buNone/>
            </a:pPr>
            <a:r>
              <a:rPr lang="da-DK" sz="2400" dirty="0" smtClean="0"/>
              <a:t>Udvikler </a:t>
            </a:r>
            <a:r>
              <a:rPr lang="da-DK" sz="2400" dirty="0"/>
              <a:t>en teori om, </a:t>
            </a:r>
            <a:r>
              <a:rPr lang="da-DK" sz="2400" dirty="0" smtClean="0"/>
              <a:t>hvordan</a:t>
            </a:r>
          </a:p>
          <a:p>
            <a:pPr>
              <a:buFont typeface="Wingdings" pitchFamily="2" charset="2"/>
              <a:buNone/>
            </a:pPr>
            <a:r>
              <a:rPr lang="da-DK" sz="2400" dirty="0" smtClean="0"/>
              <a:t>mennesket </a:t>
            </a:r>
            <a:r>
              <a:rPr lang="da-DK" sz="2400" dirty="0"/>
              <a:t>lærer at </a:t>
            </a:r>
            <a:r>
              <a:rPr lang="da-DK" sz="2400" dirty="0" smtClean="0"/>
              <a:t>være</a:t>
            </a:r>
          </a:p>
          <a:p>
            <a:pPr>
              <a:buFont typeface="Wingdings" pitchFamily="2" charset="2"/>
              <a:buNone/>
            </a:pPr>
            <a:r>
              <a:rPr lang="da-DK" sz="2400" dirty="0" smtClean="0"/>
              <a:t>menneskelig </a:t>
            </a:r>
            <a:r>
              <a:rPr lang="da-DK" sz="2400" dirty="0"/>
              <a:t>og udvikler </a:t>
            </a:r>
            <a:r>
              <a:rPr lang="da-DK" sz="2400" dirty="0" smtClean="0"/>
              <a:t>en</a:t>
            </a:r>
          </a:p>
          <a:p>
            <a:pPr>
              <a:buFont typeface="Wingdings" pitchFamily="2" charset="2"/>
              <a:buNone/>
            </a:pPr>
            <a:r>
              <a:rPr lang="da-DK" sz="2400" dirty="0" smtClean="0"/>
              <a:t>selvopfattelse</a:t>
            </a:r>
            <a:r>
              <a:rPr lang="da-DK" sz="2400" dirty="0"/>
              <a:t>.</a:t>
            </a:r>
          </a:p>
          <a:p>
            <a:pPr>
              <a:buFont typeface="Wingdings" pitchFamily="2" charset="2"/>
              <a:buNone/>
            </a:pPr>
            <a:endParaRPr lang="da-DK" sz="2400" dirty="0" smtClean="0"/>
          </a:p>
          <a:p>
            <a:pPr>
              <a:buFont typeface="Wingdings" pitchFamily="2" charset="2"/>
              <a:buNone/>
            </a:pPr>
            <a:r>
              <a:rPr lang="da-DK" sz="2400" dirty="0" smtClean="0"/>
              <a:t>Antagelse (hypotese):</a:t>
            </a:r>
          </a:p>
          <a:p>
            <a:pPr>
              <a:buFont typeface="Wingdings" pitchFamily="2" charset="2"/>
              <a:buNone/>
            </a:pPr>
            <a:r>
              <a:rPr lang="da-DK" sz="2400" dirty="0" smtClean="0"/>
              <a:t>Kommunikation </a:t>
            </a:r>
            <a:r>
              <a:rPr lang="da-DK" sz="2400" dirty="0"/>
              <a:t>med </a:t>
            </a:r>
            <a:r>
              <a:rPr lang="da-DK" sz="2400" dirty="0" smtClean="0"/>
              <a:t>omgivelserne er </a:t>
            </a:r>
          </a:p>
          <a:p>
            <a:pPr>
              <a:buFont typeface="Wingdings" pitchFamily="2" charset="2"/>
              <a:buNone/>
            </a:pPr>
            <a:r>
              <a:rPr lang="da-DK" sz="2400" dirty="0" smtClean="0">
                <a:sym typeface="Wingdings" pitchFamily="2" charset="2"/>
              </a:rPr>
              <a:t>= </a:t>
            </a:r>
            <a:r>
              <a:rPr lang="da-DK" sz="2400" dirty="0">
                <a:sym typeface="Wingdings" pitchFamily="2" charset="2"/>
              </a:rPr>
              <a:t>selvbevidsthed.</a:t>
            </a:r>
            <a:endParaRPr lang="da-DK" sz="2400" dirty="0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2362200"/>
            <a:ext cx="3167062" cy="372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 algn="r">
              <a:buFont typeface="Wingdings" pitchFamily="2" charset="2"/>
              <a:buNone/>
            </a:pPr>
            <a:r>
              <a:rPr lang="da-DK" sz="1000" i="1" dirty="0" smtClean="0"/>
              <a:t>Kilde</a:t>
            </a:r>
            <a:r>
              <a:rPr lang="da-DK" sz="1000" i="1" dirty="0"/>
              <a:t>: http://www.leksikon.org/art.php?n=1697</a:t>
            </a:r>
          </a:p>
        </p:txBody>
      </p:sp>
      <p:pic>
        <p:nvPicPr>
          <p:cNvPr id="143368" name="Picture 8" descr="Georg M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44824"/>
            <a:ext cx="2566988" cy="2592387"/>
          </a:xfrm>
          <a:prstGeom prst="rect">
            <a:avLst/>
          </a:prstGeom>
          <a:noFill/>
        </p:spPr>
      </p:pic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Imitation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Imitation betyder, at vi mennesker fra barnsben af lærer, at efterligne andre. Barnet efterligner eller </a:t>
            </a:r>
            <a:r>
              <a:rPr lang="da-DK" b="1" i="1" dirty="0" smtClean="0"/>
              <a:t>imiterer </a:t>
            </a:r>
            <a:r>
              <a:rPr lang="da-DK" dirty="0" smtClean="0"/>
              <a:t>sine nære sociale omgivelser, mens voksne i vid udstrækning imiterer deres sociale omgivelser fx der hvor de studerer, eller arbejder.</a:t>
            </a:r>
          </a:p>
          <a:p>
            <a:pPr>
              <a:buNone/>
            </a:pPr>
            <a:endParaRPr lang="da-DK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2704"/>
            <a:ext cx="9144000" cy="13852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a-DK" dirty="0" smtClean="0"/>
              <a:t>Rolleovertagelse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dirty="0"/>
              <a:t> </a:t>
            </a:r>
            <a:endParaRPr lang="da-DK" dirty="0" smtClean="0"/>
          </a:p>
        </p:txBody>
      </p:sp>
      <p:sp>
        <p:nvSpPr>
          <p:cNvPr id="4" name="Tekstboks 3"/>
          <p:cNvSpPr txBox="1"/>
          <p:nvPr/>
        </p:nvSpPr>
        <p:spPr>
          <a:xfrm>
            <a:off x="323528" y="1700808"/>
            <a:ext cx="3096344" cy="34470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800" b="1" dirty="0" smtClean="0"/>
              <a:t>Den bestemte anden</a:t>
            </a:r>
          </a:p>
          <a:p>
            <a:pPr algn="ctr"/>
            <a:endParaRPr lang="da-DK" dirty="0" smtClean="0"/>
          </a:p>
          <a:p>
            <a:pPr algn="ctr"/>
            <a:r>
              <a:rPr lang="da-DK" sz="2400" dirty="0" smtClean="0"/>
              <a:t>Barnet lærer sig rollen </a:t>
            </a:r>
          </a:p>
          <a:p>
            <a:pPr algn="ctr"/>
            <a:r>
              <a:rPr lang="da-DK" sz="2400" dirty="0" smtClean="0"/>
              <a:t>som en bestemt voksen</a:t>
            </a:r>
          </a:p>
          <a:p>
            <a:pPr algn="ctr"/>
            <a:endParaRPr lang="da-DK" dirty="0" smtClean="0"/>
          </a:p>
          <a:p>
            <a:pPr algn="ctr"/>
            <a:r>
              <a:rPr lang="da-DK" dirty="0" smtClean="0"/>
              <a:t>Fx leger pigen, at hun er sin mor eller drengen leger, at han er sin far</a:t>
            </a:r>
            <a:endParaRPr lang="da-DK" dirty="0"/>
          </a:p>
        </p:txBody>
      </p:sp>
      <p:sp>
        <p:nvSpPr>
          <p:cNvPr id="5" name="Højrepil 4"/>
          <p:cNvSpPr/>
          <p:nvPr/>
        </p:nvSpPr>
        <p:spPr>
          <a:xfrm>
            <a:off x="3491880" y="3140968"/>
            <a:ext cx="1944216" cy="100811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5508104" y="1700808"/>
            <a:ext cx="3419872" cy="372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800" b="1" dirty="0" smtClean="0"/>
              <a:t>Den generaliserede anden</a:t>
            </a:r>
          </a:p>
          <a:p>
            <a:pPr algn="ctr"/>
            <a:endParaRPr lang="da-DK" dirty="0"/>
          </a:p>
          <a:p>
            <a:pPr algn="ctr"/>
            <a:r>
              <a:rPr lang="da-DK" sz="2400" dirty="0" smtClean="0"/>
              <a:t>Barnet lærer at betragte sig selv udefra</a:t>
            </a:r>
          </a:p>
          <a:p>
            <a:pPr algn="ctr"/>
            <a:endParaRPr lang="da-DK" sz="2400" dirty="0"/>
          </a:p>
          <a:p>
            <a:pPr algn="ctr"/>
            <a:r>
              <a:rPr lang="da-DK" dirty="0" smtClean="0"/>
              <a:t>Fx  leger børn ’far, mor og børn’ eller socialiseres gennem spil vi spiller, dvs. hvor vi indtager roller, der i princippet kan indtages af alle andre. </a:t>
            </a:r>
            <a:endParaRPr lang="da-DK" sz="2400" dirty="0"/>
          </a:p>
        </p:txBody>
      </p:sp>
      <p:pic>
        <p:nvPicPr>
          <p:cNvPr id="7" name="Billede 6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Selvets </a:t>
            </a:r>
            <a:r>
              <a:rPr lang="da-DK" sz="3200" dirty="0" smtClean="0"/>
              <a:t>dobbelthed</a:t>
            </a:r>
            <a:br>
              <a:rPr lang="da-DK" sz="3200" dirty="0" smtClean="0"/>
            </a:br>
            <a:r>
              <a:rPr lang="da-DK" sz="3200" dirty="0" smtClean="0"/>
              <a:t>– </a:t>
            </a:r>
            <a:r>
              <a:rPr lang="da-DK" sz="3200" dirty="0"/>
              <a:t>opspaltning og </a:t>
            </a:r>
            <a:r>
              <a:rPr lang="da-DK" sz="3200" dirty="0" smtClean="0"/>
              <a:t>vekselvirkning –</a:t>
            </a:r>
            <a:endParaRPr lang="da-DK" sz="3200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None/>
            </a:pPr>
            <a:endParaRPr lang="da-DK" sz="2400" b="1" dirty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endParaRPr lang="da-DK" sz="2400" b="1" dirty="0" smtClean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endParaRPr lang="da-DK" sz="2400" b="1" dirty="0" smtClean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endParaRPr lang="da-DK" sz="2400" b="1" dirty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endParaRPr lang="da-DK" sz="2400" b="1" dirty="0" smtClean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r>
              <a:rPr lang="da-DK" sz="2400" b="1" dirty="0" smtClean="0">
                <a:sym typeface="Wingdings" pitchFamily="2" charset="2"/>
              </a:rPr>
              <a:t>JEG’ET </a:t>
            </a:r>
            <a:endParaRPr lang="da-DK" sz="2400" b="1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da-DK" sz="2400" dirty="0" err="1" smtClean="0">
                <a:sym typeface="Wingdings" pitchFamily="2" charset="2"/>
              </a:rPr>
              <a:t>Jeg’et</a:t>
            </a:r>
            <a:r>
              <a:rPr lang="da-DK" sz="2400" dirty="0" smtClean="0">
                <a:sym typeface="Wingdings" pitchFamily="2" charset="2"/>
              </a:rPr>
              <a:t> </a:t>
            </a:r>
            <a:r>
              <a:rPr lang="da-DK" sz="2400" dirty="0">
                <a:sym typeface="Wingdings" pitchFamily="2" charset="2"/>
              </a:rPr>
              <a:t>er det </a:t>
            </a:r>
            <a:r>
              <a:rPr lang="da-DK" sz="2400" dirty="0" smtClean="0">
                <a:sym typeface="Wingdings" pitchFamily="2" charset="2"/>
              </a:rPr>
              <a:t>spontane, handlende </a:t>
            </a:r>
            <a:r>
              <a:rPr lang="da-DK" sz="2400" dirty="0">
                <a:sym typeface="Wingdings" pitchFamily="2" charset="2"/>
              </a:rPr>
              <a:t>subjekt.  </a:t>
            </a:r>
            <a:r>
              <a:rPr lang="da-DK" sz="2400" dirty="0" smtClean="0">
                <a:sym typeface="Wingdings" pitchFamily="2" charset="2"/>
              </a:rPr>
              <a:t>Den usocialiserede identitet</a:t>
            </a:r>
            <a:endParaRPr lang="da-DK" sz="2400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>
              <a:sym typeface="Wingdings" pitchFamily="2" charset="2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None/>
            </a:pPr>
            <a:endParaRPr lang="da-DK" sz="2400" b="1" dirty="0" smtClean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endParaRPr lang="da-DK" sz="2400" b="1" dirty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endParaRPr lang="da-DK" sz="2400" b="1" dirty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endParaRPr lang="da-DK" sz="2400" b="1" dirty="0" smtClean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endParaRPr lang="da-DK" sz="2400" b="1" dirty="0" smtClean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r>
              <a:rPr lang="da-DK" sz="2400" b="1" dirty="0" smtClean="0">
                <a:sym typeface="Wingdings" pitchFamily="2" charset="2"/>
              </a:rPr>
              <a:t>MIG’ET </a:t>
            </a:r>
            <a:endParaRPr lang="da-DK" sz="2400" b="1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b="1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da-DK" sz="2400" dirty="0" err="1" smtClean="0">
                <a:sym typeface="Wingdings" pitchFamily="2" charset="2"/>
              </a:rPr>
              <a:t>Mig’et</a:t>
            </a:r>
            <a:r>
              <a:rPr lang="da-DK" sz="2400" dirty="0" smtClean="0">
                <a:sym typeface="Wingdings" pitchFamily="2" charset="2"/>
              </a:rPr>
              <a:t> </a:t>
            </a:r>
            <a:r>
              <a:rPr lang="da-DK" sz="2400" dirty="0">
                <a:sym typeface="Wingdings" pitchFamily="2" charset="2"/>
              </a:rPr>
              <a:t>er vores billede af os selv. Det er hentet ’udefra’. En social identitet.</a:t>
            </a:r>
          </a:p>
          <a:p>
            <a:endParaRPr lang="da-DK" sz="2400" dirty="0"/>
          </a:p>
        </p:txBody>
      </p:sp>
      <p:sp>
        <p:nvSpPr>
          <p:cNvPr id="153605" name="AutoShape 5"/>
          <p:cNvSpPr>
            <a:spLocks noChangeArrowheads="1"/>
          </p:cNvSpPr>
          <p:nvPr/>
        </p:nvSpPr>
        <p:spPr bwMode="auto">
          <a:xfrm>
            <a:off x="2267744" y="1628800"/>
            <a:ext cx="5328592" cy="1295326"/>
          </a:xfrm>
          <a:prstGeom prst="curvedDownArrow">
            <a:avLst>
              <a:gd name="adj1" fmla="val 200315"/>
              <a:gd name="adj2" fmla="val 40063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53606" name="AutoShape 6"/>
          <p:cNvSpPr>
            <a:spLocks noChangeArrowheads="1"/>
          </p:cNvSpPr>
          <p:nvPr/>
        </p:nvSpPr>
        <p:spPr bwMode="auto">
          <a:xfrm flipH="1">
            <a:off x="1619671" y="3501008"/>
            <a:ext cx="5329163" cy="1368152"/>
          </a:xfrm>
          <a:prstGeom prst="curvedUpArrow">
            <a:avLst>
              <a:gd name="adj1" fmla="val 157465"/>
              <a:gd name="adj2" fmla="val 31493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2843808" y="1700809"/>
            <a:ext cx="338437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a-DK" sz="2800" b="1" dirty="0" smtClean="0">
                <a:solidFill>
                  <a:srgbClr val="FF0000"/>
                </a:solidFill>
              </a:rPr>
              <a:t>SELVETS </a:t>
            </a:r>
            <a:r>
              <a:rPr lang="da-DK" sz="2800" b="1" dirty="0">
                <a:solidFill>
                  <a:srgbClr val="FF0000"/>
                </a:solidFill>
              </a:rPr>
              <a:t>DOBBLETHED:</a:t>
            </a:r>
          </a:p>
          <a:p>
            <a:pPr algn="ctr"/>
            <a:r>
              <a:rPr lang="da-DK" sz="2800" b="1" dirty="0" smtClean="0">
                <a:solidFill>
                  <a:srgbClr val="FF0000"/>
                </a:solidFill>
              </a:rPr>
              <a:t>IDENTITET </a:t>
            </a:r>
            <a:r>
              <a:rPr lang="da-DK" sz="2800" b="1" dirty="0">
                <a:solidFill>
                  <a:srgbClr val="FF0000"/>
                </a:solidFill>
              </a:rPr>
              <a:t>ER EN PROCES, DER VEKSLER </a:t>
            </a:r>
          </a:p>
          <a:p>
            <a:pPr algn="ctr"/>
            <a:r>
              <a:rPr lang="da-DK" sz="2800" b="1" dirty="0">
                <a:solidFill>
                  <a:srgbClr val="FF0000"/>
                </a:solidFill>
              </a:rPr>
              <a:t>MELLEM JEG’ET OG MIG’ET</a:t>
            </a:r>
          </a:p>
        </p:txBody>
      </p:sp>
      <p:pic>
        <p:nvPicPr>
          <p:cNvPr id="8" name="Billede 7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536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536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1536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/>
      <p:bldP spid="153606" grpId="0" animBg="1"/>
      <p:bldP spid="1536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Opdelingen af identiteten i </a:t>
            </a:r>
            <a:r>
              <a:rPr lang="da-DK" dirty="0" err="1" smtClean="0"/>
              <a:t>I</a:t>
            </a:r>
            <a:r>
              <a:rPr lang="da-DK" dirty="0" smtClean="0"/>
              <a:t> og </a:t>
            </a:r>
            <a:r>
              <a:rPr lang="da-DK" dirty="0" err="1" smtClean="0"/>
              <a:t>Me</a:t>
            </a:r>
            <a:endParaRPr lang="da-DK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33" y="1628800"/>
            <a:ext cx="865124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05264"/>
            <a:ext cx="9144000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Parøvelse</a:t>
            </a:r>
            <a:r>
              <a:rPr lang="da-DK" dirty="0" smtClean="0"/>
              <a:t> (10 min.)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464495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da-DK" b="1" dirty="0" err="1" smtClean="0"/>
              <a:t>Parøvelse</a:t>
            </a:r>
            <a:r>
              <a:rPr lang="da-DK" b="1" dirty="0" smtClean="0"/>
              <a:t>: </a:t>
            </a:r>
            <a:endParaRPr lang="da-DK" dirty="0" smtClean="0"/>
          </a:p>
          <a:p>
            <a:pPr lvl="0"/>
            <a:r>
              <a:rPr lang="da-DK" dirty="0" smtClean="0"/>
              <a:t>Hurtigskrivning - hvilke forskellige roller har du? Brug figur 3.9 (det næste slide nr. 59) </a:t>
            </a:r>
          </a:p>
          <a:p>
            <a:pPr lvl="0"/>
            <a:r>
              <a:rPr lang="da-DK" dirty="0" smtClean="0"/>
              <a:t>Forklar for din makker hvilke forskellige sociale roller du har, og hvordan disse roller bidrager til din identitetsdannelse. </a:t>
            </a:r>
          </a:p>
          <a:p>
            <a:pPr lvl="0"/>
            <a:r>
              <a:rPr lang="da-DK" dirty="0" smtClean="0"/>
              <a:t>Samtal med makkeren om I har oplevet jeres </a:t>
            </a:r>
            <a:r>
              <a:rPr lang="da-DK" b="1" dirty="0" smtClean="0"/>
              <a:t>I</a:t>
            </a:r>
            <a:r>
              <a:rPr lang="da-DK" dirty="0" smtClean="0"/>
              <a:t> – altså ”den spontane side af jeres identitet” Eksemplificer over for hinanden hvordan dette </a:t>
            </a:r>
            <a:r>
              <a:rPr lang="da-DK" b="1" dirty="0" smtClean="0"/>
              <a:t>I</a:t>
            </a:r>
            <a:r>
              <a:rPr lang="da-DK" dirty="0" smtClean="0"/>
              <a:t> kom til udtryk?</a:t>
            </a:r>
          </a:p>
          <a:p>
            <a:pPr lvl="0"/>
            <a:r>
              <a:rPr lang="da-DK" dirty="0" smtClean="0"/>
              <a:t>Diskuter hvorfor det kan være vanskeligt at tilegne sig en bestemt social rolle, og hvorfor vi mennesker kan opføre os forskelligt, selvom vi kan have de samme sociale roller. </a:t>
            </a:r>
          </a:p>
          <a:p>
            <a:pPr lvl="0"/>
            <a:r>
              <a:rPr lang="da-DK" dirty="0" smtClean="0"/>
              <a:t>Diskuter de tre film om identitet, som du og makkeren har set på </a:t>
            </a:r>
            <a:r>
              <a:rPr lang="da-DK" dirty="0" err="1" smtClean="0"/>
              <a:t>youtube</a:t>
            </a:r>
            <a:r>
              <a:rPr lang="da-DK" dirty="0" smtClean="0"/>
              <a:t>, som en del af dagens lektie. Hvordan beskriver filmene identitet, herunder hvilke roller i filmen forbindes med identitet og identitetsdannelse. </a:t>
            </a:r>
            <a:endParaRPr lang="da-DK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9144000" cy="11247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Skærmshow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Kontortema</vt:lpstr>
      <vt:lpstr>5.lektion: Valg af identitet, imitation og rolleovertagelse</vt:lpstr>
      <vt:lpstr>5.lektion: Valg af identitet, imitation og rolleovertagelse</vt:lpstr>
      <vt:lpstr>Lærergennemgang af teorien om imitation og rolleovertagelse </vt:lpstr>
      <vt:lpstr>Georg Herbert Mead (1863-1931)</vt:lpstr>
      <vt:lpstr>Imitation</vt:lpstr>
      <vt:lpstr>Rolleovertagelse</vt:lpstr>
      <vt:lpstr>Selvets dobbelthed – opspaltning og vekselvirkning –</vt:lpstr>
      <vt:lpstr>Opdelingen af identiteten i I og Me</vt:lpstr>
      <vt:lpstr>Parøvelse (10 min.)</vt:lpstr>
      <vt:lpstr>Dias nummer 10</vt:lpstr>
      <vt:lpstr>Test (Multiple Choice test) (15 min)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pb</dc:creator>
  <cp:lastModifiedBy>pb</cp:lastModifiedBy>
  <cp:revision>2</cp:revision>
  <dcterms:created xsi:type="dcterms:W3CDTF">2011-01-25T22:29:46Z</dcterms:created>
  <dcterms:modified xsi:type="dcterms:W3CDTF">2011-01-29T22:24:34Z</dcterms:modified>
</cp:coreProperties>
</file>