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6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Program%20Files\DenDigitale2010\excel\F2-3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a-DK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da-DK"/>
              <a:t>Ægteskaber opløst ved skilsmisse</a:t>
            </a:r>
          </a:p>
        </c:rich>
      </c:tx>
      <c:layout>
        <c:manualLayout>
          <c:xMode val="edge"/>
          <c:yMode val="edge"/>
          <c:x val="0.31929362090608226"/>
          <c:y val="3.1630170316301789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1141311739257632"/>
          <c:y val="9.5564256297810041E-2"/>
          <c:w val="0.73913092514099454"/>
          <c:h val="0.74142082332932491"/>
        </c:manualLayout>
      </c:layout>
      <c:lineChart>
        <c:grouping val="standard"/>
        <c:ser>
          <c:idx val="0"/>
          <c:order val="0"/>
          <c:tx>
            <c:strRef>
              <c:f>Data!$C$3:$C$5</c:f>
              <c:strCache>
                <c:ptCount val="1"/>
                <c:pt idx="0">
                  <c:v>Gift 1950</c:v>
                </c:pt>
              </c:strCache>
            </c:strRef>
          </c:tx>
          <c:spPr>
            <a:ln w="25400">
              <a:solidFill>
                <a:srgbClr val="00FF00"/>
              </a:solidFill>
              <a:prstDash val="solid"/>
            </a:ln>
          </c:spPr>
          <c:marker>
            <c:symbol val="none"/>
          </c:marker>
          <c:cat>
            <c:strRef>
              <c:f>Data!$B$6:$B$56</c:f>
              <c:strCache>
                <c:ptCount val="51"/>
                <c:pt idx="0">
                  <c:v>0 år</c:v>
                </c:pt>
                <c:pt idx="5">
                  <c:v>5 år</c:v>
                </c:pt>
                <c:pt idx="10">
                  <c:v>10 år</c:v>
                </c:pt>
                <c:pt idx="15">
                  <c:v>15 år</c:v>
                </c:pt>
                <c:pt idx="20">
                  <c:v>20 år</c:v>
                </c:pt>
                <c:pt idx="25">
                  <c:v>25 år</c:v>
                </c:pt>
                <c:pt idx="30">
                  <c:v>30 år</c:v>
                </c:pt>
                <c:pt idx="35">
                  <c:v>35 år</c:v>
                </c:pt>
                <c:pt idx="40">
                  <c:v>40 år</c:v>
                </c:pt>
                <c:pt idx="45">
                  <c:v>45 år</c:v>
                </c:pt>
                <c:pt idx="50">
                  <c:v>50 år</c:v>
                </c:pt>
              </c:strCache>
            </c:strRef>
          </c:cat>
          <c:val>
            <c:numRef>
              <c:f>Data!$C$6:$C$56</c:f>
              <c:numCache>
                <c:formatCode>General</c:formatCode>
                <c:ptCount val="51"/>
                <c:pt idx="0" formatCode="#,##0.0">
                  <c:v>0</c:v>
                </c:pt>
                <c:pt idx="1">
                  <c:v>0.27</c:v>
                </c:pt>
                <c:pt idx="2">
                  <c:v>1.1200000000000001</c:v>
                </c:pt>
                <c:pt idx="3">
                  <c:v>2.2999999999999998</c:v>
                </c:pt>
                <c:pt idx="4">
                  <c:v>3.8899999999999997</c:v>
                </c:pt>
                <c:pt idx="5">
                  <c:v>5.4300000000000024</c:v>
                </c:pt>
                <c:pt idx="6">
                  <c:v>6.84</c:v>
                </c:pt>
                <c:pt idx="7">
                  <c:v>8.02</c:v>
                </c:pt>
                <c:pt idx="8">
                  <c:v>8.99</c:v>
                </c:pt>
                <c:pt idx="9">
                  <c:v>9.9</c:v>
                </c:pt>
                <c:pt idx="10">
                  <c:v>10.7</c:v>
                </c:pt>
                <c:pt idx="11">
                  <c:v>11.41</c:v>
                </c:pt>
                <c:pt idx="12">
                  <c:v>12.06</c:v>
                </c:pt>
                <c:pt idx="13">
                  <c:v>12.64</c:v>
                </c:pt>
                <c:pt idx="14">
                  <c:v>13.16</c:v>
                </c:pt>
                <c:pt idx="15">
                  <c:v>13.64</c:v>
                </c:pt>
                <c:pt idx="16">
                  <c:v>14.11</c:v>
                </c:pt>
                <c:pt idx="17">
                  <c:v>14.56</c:v>
                </c:pt>
                <c:pt idx="18">
                  <c:v>14.98</c:v>
                </c:pt>
                <c:pt idx="19">
                  <c:v>15.42</c:v>
                </c:pt>
                <c:pt idx="20">
                  <c:v>15.870000000000006</c:v>
                </c:pt>
                <c:pt idx="21">
                  <c:v>16.36</c:v>
                </c:pt>
                <c:pt idx="22">
                  <c:v>16.920000000000002</c:v>
                </c:pt>
                <c:pt idx="23">
                  <c:v>17.37</c:v>
                </c:pt>
                <c:pt idx="24">
                  <c:v>17.88</c:v>
                </c:pt>
                <c:pt idx="25">
                  <c:v>18.27</c:v>
                </c:pt>
                <c:pt idx="26">
                  <c:v>18.600000000000001</c:v>
                </c:pt>
                <c:pt idx="27">
                  <c:v>18.95</c:v>
                </c:pt>
                <c:pt idx="28">
                  <c:v>19.260000000000002</c:v>
                </c:pt>
                <c:pt idx="29">
                  <c:v>19.559999999999999</c:v>
                </c:pt>
                <c:pt idx="30">
                  <c:v>19.79</c:v>
                </c:pt>
                <c:pt idx="31">
                  <c:v>19.959999999999987</c:v>
                </c:pt>
                <c:pt idx="32">
                  <c:v>20.13000000000002</c:v>
                </c:pt>
                <c:pt idx="33">
                  <c:v>20.3</c:v>
                </c:pt>
                <c:pt idx="34">
                  <c:v>20.45</c:v>
                </c:pt>
                <c:pt idx="35">
                  <c:v>20.58</c:v>
                </c:pt>
                <c:pt idx="36">
                  <c:v>20.69</c:v>
                </c:pt>
                <c:pt idx="37">
                  <c:v>20.8</c:v>
                </c:pt>
                <c:pt idx="38">
                  <c:v>20.86</c:v>
                </c:pt>
                <c:pt idx="39">
                  <c:v>20.939999999999987</c:v>
                </c:pt>
                <c:pt idx="40">
                  <c:v>21.01</c:v>
                </c:pt>
                <c:pt idx="41">
                  <c:v>21.05</c:v>
                </c:pt>
                <c:pt idx="42">
                  <c:v>21.110000000000021</c:v>
                </c:pt>
                <c:pt idx="43">
                  <c:v>21.14</c:v>
                </c:pt>
                <c:pt idx="44">
                  <c:v>21.16</c:v>
                </c:pt>
                <c:pt idx="45">
                  <c:v>21.19</c:v>
                </c:pt>
                <c:pt idx="46">
                  <c:v>21.21</c:v>
                </c:pt>
                <c:pt idx="47">
                  <c:v>21.22</c:v>
                </c:pt>
                <c:pt idx="48">
                  <c:v>21.22</c:v>
                </c:pt>
                <c:pt idx="49">
                  <c:v>21.23</c:v>
                </c:pt>
                <c:pt idx="50">
                  <c:v>21.24</c:v>
                </c:pt>
              </c:numCache>
            </c:numRef>
          </c:val>
        </c:ser>
        <c:ser>
          <c:idx val="1"/>
          <c:order val="1"/>
          <c:tx>
            <c:strRef>
              <c:f>Data!$D$3:$D$5</c:f>
              <c:strCache>
                <c:ptCount val="1"/>
                <c:pt idx="0">
                  <c:v>Gift 1960</c:v>
                </c:pt>
              </c:strCache>
            </c:strRef>
          </c:tx>
          <c:spPr>
            <a:ln w="25400">
              <a:solidFill>
                <a:srgbClr val="008000"/>
              </a:solidFill>
              <a:prstDash val="solid"/>
            </a:ln>
          </c:spPr>
          <c:marker>
            <c:symbol val="none"/>
          </c:marker>
          <c:cat>
            <c:strRef>
              <c:f>Data!$B$6:$B$56</c:f>
              <c:strCache>
                <c:ptCount val="51"/>
                <c:pt idx="0">
                  <c:v>0 år</c:v>
                </c:pt>
                <c:pt idx="5">
                  <c:v>5 år</c:v>
                </c:pt>
                <c:pt idx="10">
                  <c:v>10 år</c:v>
                </c:pt>
                <c:pt idx="15">
                  <c:v>15 år</c:v>
                </c:pt>
                <c:pt idx="20">
                  <c:v>20 år</c:v>
                </c:pt>
                <c:pt idx="25">
                  <c:v>25 år</c:v>
                </c:pt>
                <c:pt idx="30">
                  <c:v>30 år</c:v>
                </c:pt>
                <c:pt idx="35">
                  <c:v>35 år</c:v>
                </c:pt>
                <c:pt idx="40">
                  <c:v>40 år</c:v>
                </c:pt>
                <c:pt idx="45">
                  <c:v>45 år</c:v>
                </c:pt>
                <c:pt idx="50">
                  <c:v>50 år</c:v>
                </c:pt>
              </c:strCache>
            </c:strRef>
          </c:cat>
          <c:val>
            <c:numRef>
              <c:f>Data!$D$6:$D$56</c:f>
              <c:numCache>
                <c:formatCode>General</c:formatCode>
                <c:ptCount val="51"/>
                <c:pt idx="0" formatCode="#,##0.0">
                  <c:v>0</c:v>
                </c:pt>
                <c:pt idx="1">
                  <c:v>0.27</c:v>
                </c:pt>
                <c:pt idx="2">
                  <c:v>1.01</c:v>
                </c:pt>
                <c:pt idx="3">
                  <c:v>2.25</c:v>
                </c:pt>
                <c:pt idx="4">
                  <c:v>3.86</c:v>
                </c:pt>
                <c:pt idx="5">
                  <c:v>5.41</c:v>
                </c:pt>
                <c:pt idx="6">
                  <c:v>6.87</c:v>
                </c:pt>
                <c:pt idx="7">
                  <c:v>8.11</c:v>
                </c:pt>
                <c:pt idx="8">
                  <c:v>9.17</c:v>
                </c:pt>
                <c:pt idx="9">
                  <c:v>10.25</c:v>
                </c:pt>
                <c:pt idx="10">
                  <c:v>11.28</c:v>
                </c:pt>
                <c:pt idx="11">
                  <c:v>12.450000000000006</c:v>
                </c:pt>
                <c:pt idx="12">
                  <c:v>13.73</c:v>
                </c:pt>
                <c:pt idx="13">
                  <c:v>14.870000000000006</c:v>
                </c:pt>
                <c:pt idx="14">
                  <c:v>15.86000000000001</c:v>
                </c:pt>
                <c:pt idx="15">
                  <c:v>16.89</c:v>
                </c:pt>
                <c:pt idx="16">
                  <c:v>17.739999999999988</c:v>
                </c:pt>
                <c:pt idx="17">
                  <c:v>18.649999999999999</c:v>
                </c:pt>
                <c:pt idx="18">
                  <c:v>19.45</c:v>
                </c:pt>
                <c:pt idx="19">
                  <c:v>20.23</c:v>
                </c:pt>
                <c:pt idx="20">
                  <c:v>21</c:v>
                </c:pt>
                <c:pt idx="21">
                  <c:v>21.79</c:v>
                </c:pt>
                <c:pt idx="22">
                  <c:v>22.51</c:v>
                </c:pt>
                <c:pt idx="23">
                  <c:v>23.34</c:v>
                </c:pt>
                <c:pt idx="24">
                  <c:v>24</c:v>
                </c:pt>
                <c:pt idx="25">
                  <c:v>24.68</c:v>
                </c:pt>
                <c:pt idx="26">
                  <c:v>25.3</c:v>
                </c:pt>
                <c:pt idx="27">
                  <c:v>25.79</c:v>
                </c:pt>
                <c:pt idx="28">
                  <c:v>26.3</c:v>
                </c:pt>
                <c:pt idx="29">
                  <c:v>26.71</c:v>
                </c:pt>
                <c:pt idx="30">
                  <c:v>27.1</c:v>
                </c:pt>
                <c:pt idx="31">
                  <c:v>27.36</c:v>
                </c:pt>
                <c:pt idx="32">
                  <c:v>27.6</c:v>
                </c:pt>
                <c:pt idx="33">
                  <c:v>27.82</c:v>
                </c:pt>
                <c:pt idx="34">
                  <c:v>28.02</c:v>
                </c:pt>
                <c:pt idx="35">
                  <c:v>28.16</c:v>
                </c:pt>
                <c:pt idx="36">
                  <c:v>28.279999999999987</c:v>
                </c:pt>
                <c:pt idx="37">
                  <c:v>28.38</c:v>
                </c:pt>
                <c:pt idx="38">
                  <c:v>28.459999999999987</c:v>
                </c:pt>
                <c:pt idx="39">
                  <c:v>28.54</c:v>
                </c:pt>
                <c:pt idx="40">
                  <c:v>28.63000000000002</c:v>
                </c:pt>
                <c:pt idx="41">
                  <c:v>28.69</c:v>
                </c:pt>
                <c:pt idx="42">
                  <c:v>28.74</c:v>
                </c:pt>
                <c:pt idx="43">
                  <c:v>28.79</c:v>
                </c:pt>
                <c:pt idx="44">
                  <c:v>28.85</c:v>
                </c:pt>
                <c:pt idx="45">
                  <c:v>28.91</c:v>
                </c:pt>
                <c:pt idx="46">
                  <c:v>28.939999999999987</c:v>
                </c:pt>
                <c:pt idx="47">
                  <c:v>28.99</c:v>
                </c:pt>
                <c:pt idx="48">
                  <c:v>29.01</c:v>
                </c:pt>
              </c:numCache>
            </c:numRef>
          </c:val>
        </c:ser>
        <c:ser>
          <c:idx val="2"/>
          <c:order val="2"/>
          <c:tx>
            <c:strRef>
              <c:f>Data!$E$3:$E$5</c:f>
              <c:strCache>
                <c:ptCount val="1"/>
                <c:pt idx="0">
                  <c:v>Gift 1970</c:v>
                </c:pt>
              </c:strCache>
            </c:strRef>
          </c:tx>
          <c:spPr>
            <a:ln w="25400">
              <a:solidFill>
                <a:srgbClr val="FFCC00"/>
              </a:solidFill>
              <a:prstDash val="solid"/>
            </a:ln>
          </c:spPr>
          <c:marker>
            <c:symbol val="none"/>
          </c:marker>
          <c:cat>
            <c:strRef>
              <c:f>Data!$B$6:$B$56</c:f>
              <c:strCache>
                <c:ptCount val="51"/>
                <c:pt idx="0">
                  <c:v>0 år</c:v>
                </c:pt>
                <c:pt idx="5">
                  <c:v>5 år</c:v>
                </c:pt>
                <c:pt idx="10">
                  <c:v>10 år</c:v>
                </c:pt>
                <c:pt idx="15">
                  <c:v>15 år</c:v>
                </c:pt>
                <c:pt idx="20">
                  <c:v>20 år</c:v>
                </c:pt>
                <c:pt idx="25">
                  <c:v>25 år</c:v>
                </c:pt>
                <c:pt idx="30">
                  <c:v>30 år</c:v>
                </c:pt>
                <c:pt idx="35">
                  <c:v>35 år</c:v>
                </c:pt>
                <c:pt idx="40">
                  <c:v>40 år</c:v>
                </c:pt>
                <c:pt idx="45">
                  <c:v>45 år</c:v>
                </c:pt>
                <c:pt idx="50">
                  <c:v>50 år</c:v>
                </c:pt>
              </c:strCache>
            </c:strRef>
          </c:cat>
          <c:val>
            <c:numRef>
              <c:f>Data!$E$6:$E$56</c:f>
              <c:numCache>
                <c:formatCode>General</c:formatCode>
                <c:ptCount val="51"/>
                <c:pt idx="0" formatCode="#,##0.0">
                  <c:v>0</c:v>
                </c:pt>
                <c:pt idx="1">
                  <c:v>0.49000000000000032</c:v>
                </c:pt>
                <c:pt idx="2">
                  <c:v>1.9700000000000006</c:v>
                </c:pt>
                <c:pt idx="3">
                  <c:v>4.54</c:v>
                </c:pt>
                <c:pt idx="4">
                  <c:v>7.37</c:v>
                </c:pt>
                <c:pt idx="5">
                  <c:v>10.06</c:v>
                </c:pt>
                <c:pt idx="6">
                  <c:v>12.52</c:v>
                </c:pt>
                <c:pt idx="7">
                  <c:v>14.77</c:v>
                </c:pt>
                <c:pt idx="8">
                  <c:v>16.75</c:v>
                </c:pt>
                <c:pt idx="9">
                  <c:v>18.37</c:v>
                </c:pt>
                <c:pt idx="10">
                  <c:v>19.979999999999986</c:v>
                </c:pt>
                <c:pt idx="11">
                  <c:v>21.64</c:v>
                </c:pt>
                <c:pt idx="12">
                  <c:v>22.97</c:v>
                </c:pt>
                <c:pt idx="13">
                  <c:v>24.37</c:v>
                </c:pt>
                <c:pt idx="14">
                  <c:v>25.73</c:v>
                </c:pt>
                <c:pt idx="15">
                  <c:v>26.9</c:v>
                </c:pt>
                <c:pt idx="16">
                  <c:v>28.05</c:v>
                </c:pt>
                <c:pt idx="17">
                  <c:v>29.15000000000002</c:v>
                </c:pt>
                <c:pt idx="18">
                  <c:v>30.16</c:v>
                </c:pt>
                <c:pt idx="19">
                  <c:v>31.14</c:v>
                </c:pt>
                <c:pt idx="20">
                  <c:v>32.08</c:v>
                </c:pt>
                <c:pt idx="21">
                  <c:v>32.92</c:v>
                </c:pt>
                <c:pt idx="22">
                  <c:v>33.690000000000012</c:v>
                </c:pt>
                <c:pt idx="23">
                  <c:v>34.290000000000013</c:v>
                </c:pt>
                <c:pt idx="24">
                  <c:v>34.94</c:v>
                </c:pt>
                <c:pt idx="25">
                  <c:v>35.520000000000003</c:v>
                </c:pt>
                <c:pt idx="26">
                  <c:v>36.020000000000003</c:v>
                </c:pt>
                <c:pt idx="27">
                  <c:v>36.4</c:v>
                </c:pt>
                <c:pt idx="28">
                  <c:v>36.790000000000013</c:v>
                </c:pt>
                <c:pt idx="29">
                  <c:v>37.090000000000003</c:v>
                </c:pt>
                <c:pt idx="30">
                  <c:v>37.58</c:v>
                </c:pt>
                <c:pt idx="31">
                  <c:v>37.83</c:v>
                </c:pt>
                <c:pt idx="32">
                  <c:v>38.08</c:v>
                </c:pt>
                <c:pt idx="33">
                  <c:v>38.260000000000012</c:v>
                </c:pt>
                <c:pt idx="34">
                  <c:v>38.46</c:v>
                </c:pt>
                <c:pt idx="35">
                  <c:v>38.590000000000003</c:v>
                </c:pt>
                <c:pt idx="36">
                  <c:v>38.78</c:v>
                </c:pt>
                <c:pt idx="37">
                  <c:v>38.89</c:v>
                </c:pt>
                <c:pt idx="38">
                  <c:v>38.99</c:v>
                </c:pt>
              </c:numCache>
            </c:numRef>
          </c:val>
        </c:ser>
        <c:ser>
          <c:idx val="3"/>
          <c:order val="3"/>
          <c:tx>
            <c:strRef>
              <c:f>Data!$F$3:$F$5</c:f>
              <c:strCache>
                <c:ptCount val="1"/>
                <c:pt idx="0">
                  <c:v>Gift 1980</c:v>
                </c:pt>
              </c:strCache>
            </c:strRef>
          </c:tx>
          <c:spPr>
            <a:ln w="25400">
              <a:solidFill>
                <a:srgbClr val="FFFF00"/>
              </a:solidFill>
              <a:prstDash val="solid"/>
            </a:ln>
          </c:spPr>
          <c:marker>
            <c:symbol val="none"/>
          </c:marker>
          <c:cat>
            <c:strRef>
              <c:f>Data!$B$6:$B$56</c:f>
              <c:strCache>
                <c:ptCount val="51"/>
                <c:pt idx="0">
                  <c:v>0 år</c:v>
                </c:pt>
                <c:pt idx="5">
                  <c:v>5 år</c:v>
                </c:pt>
                <c:pt idx="10">
                  <c:v>10 år</c:v>
                </c:pt>
                <c:pt idx="15">
                  <c:v>15 år</c:v>
                </c:pt>
                <c:pt idx="20">
                  <c:v>20 år</c:v>
                </c:pt>
                <c:pt idx="25">
                  <c:v>25 år</c:v>
                </c:pt>
                <c:pt idx="30">
                  <c:v>30 år</c:v>
                </c:pt>
                <c:pt idx="35">
                  <c:v>35 år</c:v>
                </c:pt>
                <c:pt idx="40">
                  <c:v>40 år</c:v>
                </c:pt>
                <c:pt idx="45">
                  <c:v>45 år</c:v>
                </c:pt>
                <c:pt idx="50">
                  <c:v>50 år</c:v>
                </c:pt>
              </c:strCache>
            </c:strRef>
          </c:cat>
          <c:val>
            <c:numRef>
              <c:f>Data!$F$6:$F$56</c:f>
              <c:numCache>
                <c:formatCode>General</c:formatCode>
                <c:ptCount val="51"/>
                <c:pt idx="0" formatCode="#,##0.0">
                  <c:v>0</c:v>
                </c:pt>
                <c:pt idx="1">
                  <c:v>1.1000000000000001</c:v>
                </c:pt>
                <c:pt idx="2">
                  <c:v>3.18</c:v>
                </c:pt>
                <c:pt idx="3">
                  <c:v>7.05</c:v>
                </c:pt>
                <c:pt idx="4">
                  <c:v>10.82</c:v>
                </c:pt>
                <c:pt idx="5">
                  <c:v>13.91</c:v>
                </c:pt>
                <c:pt idx="6">
                  <c:v>16.82</c:v>
                </c:pt>
                <c:pt idx="7">
                  <c:v>19.439999999999987</c:v>
                </c:pt>
                <c:pt idx="8">
                  <c:v>22</c:v>
                </c:pt>
                <c:pt idx="9">
                  <c:v>24.24</c:v>
                </c:pt>
                <c:pt idx="10">
                  <c:v>26.13000000000002</c:v>
                </c:pt>
                <c:pt idx="11">
                  <c:v>27.51</c:v>
                </c:pt>
                <c:pt idx="12">
                  <c:v>28.85</c:v>
                </c:pt>
                <c:pt idx="13">
                  <c:v>30.12</c:v>
                </c:pt>
                <c:pt idx="14">
                  <c:v>31.21</c:v>
                </c:pt>
                <c:pt idx="15">
                  <c:v>32.18</c:v>
                </c:pt>
                <c:pt idx="16">
                  <c:v>33.130000000000003</c:v>
                </c:pt>
                <c:pt idx="17">
                  <c:v>34.120000000000012</c:v>
                </c:pt>
                <c:pt idx="18">
                  <c:v>35</c:v>
                </c:pt>
                <c:pt idx="19">
                  <c:v>35.75</c:v>
                </c:pt>
                <c:pt idx="20">
                  <c:v>36.630000000000003</c:v>
                </c:pt>
                <c:pt idx="21">
                  <c:v>37.44</c:v>
                </c:pt>
                <c:pt idx="22">
                  <c:v>38.270000000000003</c:v>
                </c:pt>
                <c:pt idx="23">
                  <c:v>38.93</c:v>
                </c:pt>
                <c:pt idx="24">
                  <c:v>39.56</c:v>
                </c:pt>
                <c:pt idx="25">
                  <c:v>40.04</c:v>
                </c:pt>
                <c:pt idx="26">
                  <c:v>40.58</c:v>
                </c:pt>
                <c:pt idx="27">
                  <c:v>40.96</c:v>
                </c:pt>
                <c:pt idx="28">
                  <c:v>41.33</c:v>
                </c:pt>
              </c:numCache>
            </c:numRef>
          </c:val>
        </c:ser>
        <c:ser>
          <c:idx val="4"/>
          <c:order val="4"/>
          <c:tx>
            <c:strRef>
              <c:f>Data!$G$3:$G$5</c:f>
              <c:strCache>
                <c:ptCount val="1"/>
                <c:pt idx="0">
                  <c:v>Gift 1990</c:v>
                </c:pt>
              </c:strCache>
            </c:strRef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strRef>
              <c:f>Data!$B$6:$B$56</c:f>
              <c:strCache>
                <c:ptCount val="51"/>
                <c:pt idx="0">
                  <c:v>0 år</c:v>
                </c:pt>
                <c:pt idx="5">
                  <c:v>5 år</c:v>
                </c:pt>
                <c:pt idx="10">
                  <c:v>10 år</c:v>
                </c:pt>
                <c:pt idx="15">
                  <c:v>15 år</c:v>
                </c:pt>
                <c:pt idx="20">
                  <c:v>20 år</c:v>
                </c:pt>
                <c:pt idx="25">
                  <c:v>25 år</c:v>
                </c:pt>
                <c:pt idx="30">
                  <c:v>30 år</c:v>
                </c:pt>
                <c:pt idx="35">
                  <c:v>35 år</c:v>
                </c:pt>
                <c:pt idx="40">
                  <c:v>40 år</c:v>
                </c:pt>
                <c:pt idx="45">
                  <c:v>45 år</c:v>
                </c:pt>
                <c:pt idx="50">
                  <c:v>50 år</c:v>
                </c:pt>
              </c:strCache>
            </c:strRef>
          </c:cat>
          <c:val>
            <c:numRef>
              <c:f>Data!$G$6:$G$56</c:f>
              <c:numCache>
                <c:formatCode>General</c:formatCode>
                <c:ptCount val="51"/>
                <c:pt idx="0" formatCode="#,##0.0">
                  <c:v>0</c:v>
                </c:pt>
                <c:pt idx="1">
                  <c:v>0.86000000000000065</c:v>
                </c:pt>
                <c:pt idx="2">
                  <c:v>2.7800000000000002</c:v>
                </c:pt>
                <c:pt idx="3">
                  <c:v>6.37</c:v>
                </c:pt>
                <c:pt idx="4">
                  <c:v>10.02</c:v>
                </c:pt>
                <c:pt idx="5">
                  <c:v>13.21</c:v>
                </c:pt>
                <c:pt idx="6">
                  <c:v>15.91</c:v>
                </c:pt>
                <c:pt idx="7">
                  <c:v>18.36</c:v>
                </c:pt>
                <c:pt idx="8">
                  <c:v>20.6</c:v>
                </c:pt>
                <c:pt idx="9">
                  <c:v>22.779999999999987</c:v>
                </c:pt>
                <c:pt idx="10">
                  <c:v>24.69</c:v>
                </c:pt>
                <c:pt idx="11">
                  <c:v>26.610000000000021</c:v>
                </c:pt>
                <c:pt idx="12">
                  <c:v>28.25</c:v>
                </c:pt>
                <c:pt idx="13">
                  <c:v>29.93</c:v>
                </c:pt>
                <c:pt idx="14">
                  <c:v>31.4</c:v>
                </c:pt>
                <c:pt idx="15">
                  <c:v>32.870000000000005</c:v>
                </c:pt>
                <c:pt idx="16">
                  <c:v>34.17</c:v>
                </c:pt>
                <c:pt idx="17">
                  <c:v>35.160000000000011</c:v>
                </c:pt>
                <c:pt idx="18">
                  <c:v>36.32</c:v>
                </c:pt>
              </c:numCache>
            </c:numRef>
          </c:val>
        </c:ser>
        <c:ser>
          <c:idx val="5"/>
          <c:order val="5"/>
          <c:tx>
            <c:strRef>
              <c:f>Data!$H$3:$H$5</c:f>
              <c:strCache>
                <c:ptCount val="1"/>
                <c:pt idx="0">
                  <c:v>Gift 2000</c:v>
                </c:pt>
              </c:strCache>
            </c:strRef>
          </c:tx>
          <c:marker>
            <c:symbol val="none"/>
          </c:marker>
          <c:cat>
            <c:strRef>
              <c:f>Data!$B$6:$B$56</c:f>
              <c:strCache>
                <c:ptCount val="51"/>
                <c:pt idx="0">
                  <c:v>0 år</c:v>
                </c:pt>
                <c:pt idx="5">
                  <c:v>5 år</c:v>
                </c:pt>
                <c:pt idx="10">
                  <c:v>10 år</c:v>
                </c:pt>
                <c:pt idx="15">
                  <c:v>15 år</c:v>
                </c:pt>
                <c:pt idx="20">
                  <c:v>20 år</c:v>
                </c:pt>
                <c:pt idx="25">
                  <c:v>25 år</c:v>
                </c:pt>
                <c:pt idx="30">
                  <c:v>30 år</c:v>
                </c:pt>
                <c:pt idx="35">
                  <c:v>35 år</c:v>
                </c:pt>
                <c:pt idx="40">
                  <c:v>40 år</c:v>
                </c:pt>
                <c:pt idx="45">
                  <c:v>45 år</c:v>
                </c:pt>
                <c:pt idx="50">
                  <c:v>50 år</c:v>
                </c:pt>
              </c:strCache>
            </c:strRef>
          </c:cat>
          <c:val>
            <c:numRef>
              <c:f>Data!$H$6:$H$56</c:f>
              <c:numCache>
                <c:formatCode>General</c:formatCode>
                <c:ptCount val="51"/>
                <c:pt idx="0" formatCode="#,##0.0">
                  <c:v>0</c:v>
                </c:pt>
                <c:pt idx="1">
                  <c:v>0.71000000000000063</c:v>
                </c:pt>
                <c:pt idx="2">
                  <c:v>2.6</c:v>
                </c:pt>
                <c:pt idx="3">
                  <c:v>5.31</c:v>
                </c:pt>
                <c:pt idx="4">
                  <c:v>8.56</c:v>
                </c:pt>
                <c:pt idx="5">
                  <c:v>12.07</c:v>
                </c:pt>
                <c:pt idx="6">
                  <c:v>15.03</c:v>
                </c:pt>
                <c:pt idx="7">
                  <c:v>17.54</c:v>
                </c:pt>
                <c:pt idx="8">
                  <c:v>19.979999999999986</c:v>
                </c:pt>
              </c:numCache>
            </c:numRef>
          </c:val>
        </c:ser>
        <c:marker val="1"/>
        <c:axId val="121647104"/>
        <c:axId val="121649024"/>
      </c:lineChart>
      <c:catAx>
        <c:axId val="121647104"/>
        <c:scaling>
          <c:orientation val="minMax"/>
        </c:scaling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da-DK"/>
                  <a:t>Varighed i år</a:t>
                </a:r>
              </a:p>
            </c:rich>
          </c:tx>
          <c:layout>
            <c:manualLayout>
              <c:xMode val="edge"/>
              <c:yMode val="edge"/>
              <c:x val="0.42934811137738293"/>
              <c:y val="0.93430886832576587"/>
            </c:manualLayout>
          </c:layout>
          <c:spPr>
            <a:noFill/>
            <a:ln w="25400">
              <a:noFill/>
            </a:ln>
          </c:spPr>
        </c:title>
        <c:numFmt formatCode="@" sourceLinked="0"/>
        <c:majorTickMark val="in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a-DK"/>
          </a:p>
        </c:txPr>
        <c:crossAx val="121649024"/>
        <c:crosses val="autoZero"/>
        <c:auto val="1"/>
        <c:lblAlgn val="ctr"/>
        <c:lblOffset val="100"/>
        <c:tickLblSkip val="1"/>
        <c:tickMarkSkip val="5"/>
      </c:catAx>
      <c:valAx>
        <c:axId val="121649024"/>
        <c:scaling>
          <c:orientation val="minMax"/>
          <c:max val="45"/>
          <c:min val="0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da-DK"/>
                  <a:t>Procent</a:t>
                </a:r>
              </a:p>
            </c:rich>
          </c:tx>
          <c:layout>
            <c:manualLayout>
              <c:xMode val="edge"/>
              <c:yMode val="edge"/>
              <c:x val="2.9891304347826119E-2"/>
              <c:y val="0.42822486605232785"/>
            </c:manualLayout>
          </c:layout>
          <c:spPr>
            <a:noFill/>
            <a:ln w="25400">
              <a:noFill/>
            </a:ln>
          </c:spPr>
        </c:title>
        <c:numFmt formatCode="#,##0.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a-DK"/>
          </a:p>
        </c:txPr>
        <c:crossAx val="121647104"/>
        <c:crosses val="autoZero"/>
        <c:crossBetween val="between"/>
        <c:minorUnit val="1"/>
      </c:valAx>
      <c:spPr>
        <a:solidFill>
          <a:srgbClr val="FFFFFF"/>
        </a:solidFill>
        <a:ln w="25400">
          <a:noFill/>
        </a:ln>
      </c:spPr>
    </c:plotArea>
    <c:legend>
      <c:legendPos val="b"/>
      <c:layout>
        <c:manualLayout>
          <c:xMode val="edge"/>
          <c:yMode val="edge"/>
          <c:x val="0.20094439583940935"/>
          <c:y val="0.88254582729068642"/>
          <c:w val="0.59811108680859393"/>
          <c:h val="0.10153063226343895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da-DK"/>
        </a:p>
      </c:txPr>
    </c:legend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a-DK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0.5439</cdr:x>
      <cdr:y>0.48658</cdr:y>
    </cdr:from>
    <cdr:to>
      <cdr:x>0.54981</cdr:x>
      <cdr:y>0.51244</cdr:y>
    </cdr:to>
    <cdr:sp macro="" textlink="">
      <cdr:nvSpPr>
        <cdr:cNvPr id="12289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821286" y="1912676"/>
          <a:ext cx="41548" cy="10146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da-DK" sz="875" b="0" i="0" u="none" strike="noStrike" baseline="0">
              <a:solidFill>
                <a:srgbClr val="000000"/>
              </a:solidFill>
              <a:latin typeface="Arial"/>
              <a:cs typeface="Arial"/>
            </a:rPr>
            <a:t>  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B148-F0C3-49CA-B38C-E4CE850D6473}" type="datetimeFigureOut">
              <a:rPr lang="da-DK" smtClean="0"/>
              <a:t>25-01-2011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9AABC-E185-493E-B437-FF823CABE3C2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B148-F0C3-49CA-B38C-E4CE850D6473}" type="datetimeFigureOut">
              <a:rPr lang="da-DK" smtClean="0"/>
              <a:t>25-01-2011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9AABC-E185-493E-B437-FF823CABE3C2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B148-F0C3-49CA-B38C-E4CE850D6473}" type="datetimeFigureOut">
              <a:rPr lang="da-DK" smtClean="0"/>
              <a:t>25-01-2011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9AABC-E185-493E-B437-FF823CABE3C2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B148-F0C3-49CA-B38C-E4CE850D6473}" type="datetimeFigureOut">
              <a:rPr lang="da-DK" smtClean="0"/>
              <a:t>25-01-2011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9AABC-E185-493E-B437-FF823CABE3C2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B148-F0C3-49CA-B38C-E4CE850D6473}" type="datetimeFigureOut">
              <a:rPr lang="da-DK" smtClean="0"/>
              <a:t>25-01-2011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9AABC-E185-493E-B437-FF823CABE3C2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B148-F0C3-49CA-B38C-E4CE850D6473}" type="datetimeFigureOut">
              <a:rPr lang="da-DK" smtClean="0"/>
              <a:t>25-01-2011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9AABC-E185-493E-B437-FF823CABE3C2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B148-F0C3-49CA-B38C-E4CE850D6473}" type="datetimeFigureOut">
              <a:rPr lang="da-DK" smtClean="0"/>
              <a:t>25-01-2011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9AABC-E185-493E-B437-FF823CABE3C2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B148-F0C3-49CA-B38C-E4CE850D6473}" type="datetimeFigureOut">
              <a:rPr lang="da-DK" smtClean="0"/>
              <a:t>25-01-2011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9AABC-E185-493E-B437-FF823CABE3C2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B148-F0C3-49CA-B38C-E4CE850D6473}" type="datetimeFigureOut">
              <a:rPr lang="da-DK" smtClean="0"/>
              <a:t>25-01-2011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9AABC-E185-493E-B437-FF823CABE3C2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B148-F0C3-49CA-B38C-E4CE850D6473}" type="datetimeFigureOut">
              <a:rPr lang="da-DK" smtClean="0"/>
              <a:t>25-01-2011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9AABC-E185-493E-B437-FF823CABE3C2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B148-F0C3-49CA-B38C-E4CE850D6473}" type="datetimeFigureOut">
              <a:rPr lang="da-DK" smtClean="0"/>
              <a:t>25-01-2011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9AABC-E185-493E-B437-FF823CABE3C2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0B148-F0C3-49CA-B38C-E4CE850D6473}" type="datetimeFigureOut">
              <a:rPr lang="da-DK" smtClean="0"/>
              <a:t>25-01-2011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9AABC-E185-493E-B437-FF823CABE3C2}" type="slidenum">
              <a:rPr lang="da-DK" smtClean="0"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hyperlink" Target="http://www.infomedia.dk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hyperlink" Target="http://www.infomedia.dk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685800" y="1772817"/>
            <a:ext cx="7918648" cy="1827634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>2.lektion: </a:t>
            </a:r>
            <a:r>
              <a:rPr lang="da-DK" sz="4000" dirty="0" smtClean="0"/>
              <a:t>Socialisationsprocessen – hvorfor er vi mennesker, som vi er? - II </a:t>
            </a:r>
            <a:endParaRPr lang="da-DK" sz="4000" dirty="0"/>
          </a:p>
        </p:txBody>
      </p:sp>
      <p:sp>
        <p:nvSpPr>
          <p:cNvPr id="5" name="Undertitel 4"/>
          <p:cNvSpPr>
            <a:spLocks noGrp="1"/>
          </p:cNvSpPr>
          <p:nvPr>
            <p:ph type="subTitle" idx="1"/>
          </p:nvPr>
        </p:nvSpPr>
        <p:spPr>
          <a:xfrm>
            <a:off x="1371600" y="3645024"/>
            <a:ext cx="6400800" cy="1656184"/>
          </a:xfrm>
        </p:spPr>
        <p:txBody>
          <a:bodyPr>
            <a:normAutofit fontScale="92500" lnSpcReduction="20000"/>
          </a:bodyPr>
          <a:lstStyle/>
          <a:p>
            <a:r>
              <a:rPr lang="da-DK" i="1" dirty="0" smtClean="0">
                <a:solidFill>
                  <a:schemeClr val="tx1"/>
                </a:solidFill>
              </a:rPr>
              <a:t>2.Lektion i undervisningsforløbet ”</a:t>
            </a:r>
            <a:r>
              <a:rPr lang="da-DK" b="1" i="1" dirty="0" smtClean="0">
                <a:solidFill>
                  <a:schemeClr val="tx1"/>
                </a:solidFill>
              </a:rPr>
              <a:t>Identitet i forandring</a:t>
            </a:r>
            <a:r>
              <a:rPr lang="da-DK" i="1" dirty="0" smtClean="0">
                <a:solidFill>
                  <a:schemeClr val="tx1"/>
                </a:solidFill>
              </a:rPr>
              <a:t>”, baseret på kapitel 3 i </a:t>
            </a:r>
            <a:r>
              <a:rPr lang="da-DK" i="1" dirty="0">
                <a:solidFill>
                  <a:schemeClr val="tx1"/>
                </a:solidFill>
              </a:rPr>
              <a:t>L</a:t>
            </a:r>
            <a:r>
              <a:rPr lang="da-DK" i="1" dirty="0" smtClean="0">
                <a:solidFill>
                  <a:schemeClr val="tx1"/>
                </a:solidFill>
              </a:rPr>
              <a:t>uk Samfundet Op! af Brøndum og Hansen, Columbus 2010</a:t>
            </a:r>
            <a:endParaRPr lang="da-DK" i="1" dirty="0">
              <a:solidFill>
                <a:schemeClr val="tx1"/>
              </a:solidFill>
            </a:endParaRPr>
          </a:p>
        </p:txBody>
      </p:sp>
      <p:pic>
        <p:nvPicPr>
          <p:cNvPr id="6" name="Billede 5" descr="Billede1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72704"/>
            <a:ext cx="9144000" cy="138529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da-DK" sz="3000" b="1" u="sng" dirty="0"/>
              <a:t>2</a:t>
            </a:r>
            <a:r>
              <a:rPr lang="da-DK" sz="3000" b="1" u="sng" dirty="0" smtClean="0"/>
              <a:t>.lektion:</a:t>
            </a:r>
            <a:r>
              <a:rPr lang="da-DK" sz="3000" b="1" dirty="0" smtClean="0"/>
              <a:t> Socialisationsprocessen – hvorfor er vi mennesker, som vi er? - II</a:t>
            </a:r>
            <a:endParaRPr lang="da-DK" sz="30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680520"/>
          </a:xfrm>
        </p:spPr>
        <p:txBody>
          <a:bodyPr>
            <a:normAutofit fontScale="92500" lnSpcReduction="10000"/>
          </a:bodyPr>
          <a:lstStyle/>
          <a:p>
            <a:r>
              <a:rPr lang="da-DK" b="1" dirty="0" smtClean="0"/>
              <a:t>Lektie til 2.lektion</a:t>
            </a:r>
            <a:r>
              <a:rPr lang="da-DK" dirty="0" smtClean="0"/>
              <a:t>:”</a:t>
            </a:r>
            <a:r>
              <a:rPr lang="da-DK" dirty="0"/>
              <a:t>Genopdagelse - Familien vender stærkt tilbage”, af Per Schultz Jørgensen, Politiken 3.3.2008 (artiklen kan hentes på </a:t>
            </a:r>
            <a:r>
              <a:rPr lang="da-DK" u="sng" dirty="0" err="1" smtClean="0">
                <a:hlinkClick r:id="rId2"/>
              </a:rPr>
              <a:t>www.infomedia.dk</a:t>
            </a:r>
            <a:r>
              <a:rPr lang="da-DK" u="sng" dirty="0" smtClean="0"/>
              <a:t>) </a:t>
            </a:r>
            <a:r>
              <a:rPr lang="da-DK" dirty="0" smtClean="0"/>
              <a:t>og 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s.36-43 i Luk samfundet op! af Brøndum og Hansen, Columbus 2010</a:t>
            </a:r>
            <a:endParaRPr lang="da-DK" dirty="0" smtClean="0"/>
          </a:p>
          <a:p>
            <a:r>
              <a:rPr lang="da-DK" b="1" dirty="0" smtClean="0"/>
              <a:t>Dagsorden og arbejdsformer</a:t>
            </a:r>
          </a:p>
          <a:p>
            <a:pPr lvl="1"/>
            <a:r>
              <a:rPr lang="da-DK" dirty="0" smtClean="0"/>
              <a:t>Fælles øvelse: Undersøg jeres klasse</a:t>
            </a:r>
          </a:p>
          <a:p>
            <a:pPr lvl="1"/>
            <a:r>
              <a:rPr lang="da-DK" dirty="0" smtClean="0"/>
              <a:t>Gruppeøvelse: </a:t>
            </a:r>
          </a:p>
          <a:p>
            <a:pPr lvl="1"/>
            <a:r>
              <a:rPr lang="da-DK" dirty="0" smtClean="0"/>
              <a:t>Fælles opsamling:</a:t>
            </a:r>
          </a:p>
          <a:p>
            <a:pPr lvl="1"/>
            <a:r>
              <a:rPr lang="da-DK" dirty="0" smtClean="0"/>
              <a:t>Gruppeøvelse: Fokusgruppeinterview - del I</a:t>
            </a:r>
          </a:p>
          <a:p>
            <a:pPr lvl="1"/>
            <a:endParaRPr lang="da-DK" dirty="0" smtClean="0"/>
          </a:p>
        </p:txBody>
      </p:sp>
      <p:pic>
        <p:nvPicPr>
          <p:cNvPr id="4" name="Billede 3" descr="Billede1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05264"/>
            <a:ext cx="9144000" cy="105273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Øvelse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da-DK" b="1" dirty="0"/>
              <a:t>Fælles øvelse - Undersøg jeres klasse! (6 min)</a:t>
            </a:r>
            <a:endParaRPr lang="da-DK" dirty="0"/>
          </a:p>
          <a:p>
            <a:pPr lvl="0"/>
            <a:r>
              <a:rPr lang="da-DK" dirty="0"/>
              <a:t>Lav en lille undersøgelse i jeres klasse af, hvor mange der er skilsmissebørn.</a:t>
            </a:r>
          </a:p>
          <a:p>
            <a:pPr lvl="0"/>
            <a:r>
              <a:rPr lang="da-DK" dirty="0"/>
              <a:t>Undersøg i klassen hvor mange forskellige familieformer der er.</a:t>
            </a:r>
          </a:p>
          <a:p>
            <a:endParaRPr lang="da-DK" dirty="0"/>
          </a:p>
        </p:txBody>
      </p:sp>
      <p:pic>
        <p:nvPicPr>
          <p:cNvPr id="4" name="Billede 3" descr="Billede1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72704"/>
            <a:ext cx="9144000" cy="13852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Ø</a:t>
            </a:r>
            <a:r>
              <a:rPr lang="da-DK" dirty="0" smtClean="0"/>
              <a:t>velse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>
              <a:buNone/>
            </a:pPr>
            <a:r>
              <a:rPr lang="da-DK" b="1" dirty="0"/>
              <a:t>Gruppeøvelser </a:t>
            </a:r>
            <a:r>
              <a:rPr lang="da-DK" b="1" dirty="0" smtClean="0"/>
              <a:t>- grupper a 3 personer (12 </a:t>
            </a:r>
            <a:r>
              <a:rPr lang="da-DK" b="1" dirty="0"/>
              <a:t>min)</a:t>
            </a:r>
            <a:r>
              <a:rPr lang="da-DK" dirty="0"/>
              <a:t>: </a:t>
            </a:r>
          </a:p>
          <a:p>
            <a:pPr lvl="0"/>
            <a:r>
              <a:rPr lang="da-DK" dirty="0"/>
              <a:t>Diskuter </a:t>
            </a:r>
            <a:r>
              <a:rPr lang="da-DK" dirty="0" smtClean="0"/>
              <a:t>om </a:t>
            </a:r>
            <a:r>
              <a:rPr lang="da-DK" dirty="0"/>
              <a:t>det har betydning, at den sekundære socialisation har fået langt større indflydelse på barnets socialisation i dagens samfund. I skal i den forbindelse bruge tekstboks 3.2 s.41-42 </a:t>
            </a:r>
            <a:r>
              <a:rPr lang="da-DK" dirty="0" smtClean="0"/>
              <a:t>i Luk Samfundet Op! omhandlende dobbeltsocialisation</a:t>
            </a:r>
            <a:endParaRPr lang="da-DK" dirty="0"/>
          </a:p>
          <a:p>
            <a:pPr>
              <a:buNone/>
            </a:pPr>
            <a:endParaRPr lang="da-DK" dirty="0"/>
          </a:p>
          <a:p>
            <a:pPr lvl="0"/>
            <a:r>
              <a:rPr lang="da-DK" dirty="0"/>
              <a:t>Diskuter </a:t>
            </a:r>
            <a:r>
              <a:rPr lang="da-DK" dirty="0" smtClean="0"/>
              <a:t>på </a:t>
            </a:r>
            <a:r>
              <a:rPr lang="da-DK" dirty="0"/>
              <a:t>baggrund af artiklen ”Genopdagelse - Familien vender stærkt tilbage”, af Per Schultz Jørgensen, Politiken 3.3.2008 (artiklen kan hentes på </a:t>
            </a:r>
            <a:r>
              <a:rPr lang="da-DK" u="sng" dirty="0" err="1">
                <a:hlinkClick r:id="rId2"/>
              </a:rPr>
              <a:t>www.infomedia.dk</a:t>
            </a:r>
            <a:r>
              <a:rPr lang="da-DK" dirty="0"/>
              <a:t> ) </a:t>
            </a:r>
            <a:r>
              <a:rPr lang="da-DK" dirty="0" smtClean="0"/>
              <a:t>om </a:t>
            </a:r>
            <a:r>
              <a:rPr lang="da-DK" dirty="0"/>
              <a:t>Schultz Jørgensen fortsat har ret i sin hypotese om, at familien er ved at blive genopdaget i det danske samfund. For at kunne vurdere dette, kan I bl.a. bruge tabel 2.9 og figur 2.3 s.8 fra Samfundsstatistik 2010 som sammenligningsgrundlag. </a:t>
            </a:r>
            <a:r>
              <a:rPr lang="da-DK" dirty="0" smtClean="0"/>
              <a:t>(begge tabeller er sat ind i dette Power Point som henholdsvis slide 23 &amp; 24. Diskuter</a:t>
            </a:r>
            <a:r>
              <a:rPr lang="da-DK" dirty="0"/>
              <a:t>, hvordan de mange skilsmisser i det senmoderne samfund kan forklares</a:t>
            </a:r>
            <a:r>
              <a:rPr lang="da-DK" dirty="0" smtClean="0"/>
              <a:t>. HUSK (tabellerne skal indgå i gruppens forklaring i den fælles opsamling)</a:t>
            </a:r>
            <a:endParaRPr lang="da-DK" dirty="0"/>
          </a:p>
          <a:p>
            <a:endParaRPr lang="da-DK" dirty="0"/>
          </a:p>
        </p:txBody>
      </p:sp>
      <p:pic>
        <p:nvPicPr>
          <p:cNvPr id="4" name="Billede 3" descr="Billede1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33256"/>
            <a:ext cx="9144000" cy="112474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800" dirty="0" smtClean="0"/>
              <a:t>Tabel 9.2: Vielser og skilsmisser i Danmark fra 1975-2009 (Samfundsstatistik 2010 s.8)</a:t>
            </a:r>
            <a:endParaRPr lang="da-DK" sz="2800" dirty="0"/>
          </a:p>
        </p:txBody>
      </p:sp>
      <p:graphicFrame>
        <p:nvGraphicFramePr>
          <p:cNvPr id="5" name="Pladsholder til indhold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70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0464"/>
                <a:gridCol w="555456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</a:tblGrid>
              <a:tr h="370840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1975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1980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1985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1990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1995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2009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Vielser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31782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26448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29322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31513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34736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38388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36148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37817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33322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da-DK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Heraf kirkelige </a:t>
                      </a:r>
                      <a:r>
                        <a:rPr lang="da-DK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 pct.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56,4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54,7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54,0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53,6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53,1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47,3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43,1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37,4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36,1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Skilsmisser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13264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13593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14385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13731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12976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14381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15300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14695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14940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l" fontAlgn="b"/>
                      <a:r>
                        <a:rPr lang="da-DK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Vielser </a:t>
                      </a:r>
                      <a:r>
                        <a:rPr lang="da-DK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pr.1000 ikke-giftemænd over18år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51,2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36,7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34,4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33,3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34,9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37,9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36,8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37,8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32,9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l" fontAlgn="b"/>
                      <a:r>
                        <a:rPr lang="da-DK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Skilsmisser </a:t>
                      </a:r>
                      <a:r>
                        <a:rPr lang="da-DK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pr.1000 gifte mænd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10,6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11,2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12,6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12,3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11,7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13,2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14,2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13,5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13,6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pic>
        <p:nvPicPr>
          <p:cNvPr id="4" name="Billede 3" descr="Billede1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72704"/>
            <a:ext cx="9144000" cy="138529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pPr algn="l"/>
            <a:r>
              <a:rPr lang="da-DK" sz="2000" b="1" dirty="0" smtClean="0"/>
              <a:t>Figur 9.3: Ægteskaber opløst ved skilsmisse i det danske samfund (Samfundsstatistik 2010 s.8) </a:t>
            </a:r>
            <a:r>
              <a:rPr lang="da-DK" sz="2000" dirty="0" smtClean="0"/>
              <a:t/>
            </a:r>
            <a:br>
              <a:rPr lang="da-DK" sz="2000" dirty="0" smtClean="0"/>
            </a:br>
            <a:r>
              <a:rPr lang="da-DK" sz="2000" dirty="0" smtClean="0"/>
              <a:t>”Hvordan gik det egentligt, det lykkelige par der indgik ægteskab i 1950, 1960, 1970, 1980, 1990 eller 2000. Figuren viser hvor stor en del af ægteskaberne, der er opløst ved skilsmisse efter et antal år. Ægteskaber opløst ved dødsfald indgår ikke i figuren </a:t>
            </a:r>
            <a:endParaRPr lang="da-DK" sz="2000" dirty="0"/>
          </a:p>
        </p:txBody>
      </p:sp>
      <p:graphicFrame>
        <p:nvGraphicFramePr>
          <p:cNvPr id="4" name="Chart 1"/>
          <p:cNvGraphicFramePr>
            <a:graphicFrameLocks noGrp="1"/>
          </p:cNvGraphicFramePr>
          <p:nvPr>
            <p:ph idx="1"/>
          </p:nvPr>
        </p:nvGraphicFramePr>
        <p:xfrm>
          <a:off x="539552" y="1556792"/>
          <a:ext cx="8229600" cy="5301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Fælles opsamling (6 min.)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Grupperne præsenterer de konklusioner de er nået frem til.</a:t>
            </a:r>
          </a:p>
          <a:p>
            <a:endParaRPr lang="da-DK" dirty="0" smtClean="0"/>
          </a:p>
          <a:p>
            <a:r>
              <a:rPr lang="da-DK" dirty="0" smtClean="0"/>
              <a:t>Brugen af de to tabeller er tydelig i gruppernes forklaringer.</a:t>
            </a:r>
            <a:endParaRPr lang="da-DK" dirty="0"/>
          </a:p>
        </p:txBody>
      </p:sp>
      <p:pic>
        <p:nvPicPr>
          <p:cNvPr id="4" name="Billede 3" descr="Billede1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72704"/>
            <a:ext cx="9144000" cy="138529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da-DK" sz="3200" b="1" dirty="0" smtClean="0"/>
              <a:t>Øvelse – etape 1</a:t>
            </a:r>
            <a:endParaRPr lang="da-DK" sz="3200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832648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da-DK" sz="1400" b="1" dirty="0">
                <a:latin typeface="Times New Roman" pitchFamily="18" charset="0"/>
                <a:cs typeface="Times New Roman" pitchFamily="18" charset="0"/>
              </a:rPr>
              <a:t>Gruppeøvelse</a:t>
            </a:r>
            <a:r>
              <a:rPr lang="da-DK" sz="1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da-DK" sz="1400" b="1" dirty="0">
                <a:latin typeface="Times New Roman" pitchFamily="18" charset="0"/>
                <a:cs typeface="Times New Roman" pitchFamily="18" charset="0"/>
              </a:rPr>
              <a:t>Fokusgruppeinterview del 1</a:t>
            </a:r>
            <a:r>
              <a:rPr lang="da-DK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1400" b="1" dirty="0">
                <a:latin typeface="Times New Roman" pitchFamily="18" charset="0"/>
                <a:cs typeface="Times New Roman" pitchFamily="18" charset="0"/>
              </a:rPr>
              <a:t>(30 min)</a:t>
            </a:r>
            <a:endParaRPr lang="da-DK" sz="1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da-DK" sz="1400" dirty="0">
                <a:latin typeface="Times New Roman" pitchFamily="18" charset="0"/>
                <a:cs typeface="Times New Roman" pitchFamily="18" charset="0"/>
              </a:rPr>
              <a:t>Læreren inddeler klassen i et lige antal grupper på ca. 5-6 personer pr. gruppe. (godt hvis dette er gjort på </a:t>
            </a:r>
            <a:r>
              <a:rPr lang="da-DK" sz="1400" dirty="0" smtClean="0">
                <a:latin typeface="Times New Roman" pitchFamily="18" charset="0"/>
                <a:cs typeface="Times New Roman" pitchFamily="18" charset="0"/>
              </a:rPr>
              <a:t>forhånd)</a:t>
            </a:r>
          </a:p>
          <a:p>
            <a:pPr lvl="0"/>
            <a:r>
              <a:rPr lang="da-DK" sz="1400" dirty="0" smtClean="0">
                <a:latin typeface="Times New Roman" pitchFamily="18" charset="0"/>
                <a:cs typeface="Times New Roman" pitchFamily="18" charset="0"/>
              </a:rPr>
              <a:t>Grupperne </a:t>
            </a:r>
            <a:r>
              <a:rPr lang="da-DK" sz="1400" dirty="0">
                <a:latin typeface="Times New Roman" pitchFamily="18" charset="0"/>
                <a:cs typeface="Times New Roman" pitchFamily="18" charset="0"/>
              </a:rPr>
              <a:t>udarbejder et mindmap over, hvad der kendetegner unge i dag. </a:t>
            </a:r>
            <a:endParaRPr lang="da-DK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da-DK" sz="1400" dirty="0" smtClean="0">
                <a:latin typeface="Times New Roman" pitchFamily="18" charset="0"/>
                <a:cs typeface="Times New Roman" pitchFamily="18" charset="0"/>
              </a:rPr>
              <a:t>Grupperne </a:t>
            </a:r>
            <a:r>
              <a:rPr lang="da-DK" sz="1400" dirty="0">
                <a:latin typeface="Times New Roman" pitchFamily="18" charset="0"/>
                <a:cs typeface="Times New Roman" pitchFamily="18" charset="0"/>
              </a:rPr>
              <a:t>udvælger det emne, som de finder mest interessant vedr. unge i dag og samtidig mest realistisk at undersøge i et </a:t>
            </a:r>
            <a:r>
              <a:rPr lang="da-DK" sz="1400" dirty="0" smtClean="0">
                <a:latin typeface="Times New Roman" pitchFamily="18" charset="0"/>
                <a:cs typeface="Times New Roman" pitchFamily="18" charset="0"/>
              </a:rPr>
              <a:t>fokusgruppeinterview.</a:t>
            </a:r>
          </a:p>
          <a:p>
            <a:pPr lvl="0"/>
            <a:r>
              <a:rPr lang="da-DK" sz="1400" dirty="0" smtClean="0">
                <a:latin typeface="Times New Roman" pitchFamily="18" charset="0"/>
                <a:cs typeface="Times New Roman" pitchFamily="18" charset="0"/>
              </a:rPr>
              <a:t>Læreren </a:t>
            </a:r>
            <a:r>
              <a:rPr lang="da-DK" sz="1400" dirty="0">
                <a:latin typeface="Times New Roman" pitchFamily="18" charset="0"/>
                <a:cs typeface="Times New Roman" pitchFamily="18" charset="0"/>
              </a:rPr>
              <a:t>godkender gruppernes emner og coacher grupperne – jf. pkt. 5 - i deres arbejde med at lave </a:t>
            </a:r>
          </a:p>
          <a:p>
            <a:pPr lvl="1"/>
            <a:r>
              <a:rPr lang="da-DK" sz="1400" dirty="0">
                <a:latin typeface="Times New Roman" pitchFamily="18" charset="0"/>
                <a:cs typeface="Times New Roman" pitchFamily="18" charset="0"/>
              </a:rPr>
              <a:t>En indledning der afgrænser emnet</a:t>
            </a:r>
          </a:p>
          <a:p>
            <a:pPr lvl="1"/>
            <a:r>
              <a:rPr lang="da-DK" sz="1400" dirty="0">
                <a:latin typeface="Times New Roman" pitchFamily="18" charset="0"/>
                <a:cs typeface="Times New Roman" pitchFamily="18" charset="0"/>
              </a:rPr>
              <a:t>Præcise, konkrete og udfordrende spørgsmål </a:t>
            </a:r>
          </a:p>
          <a:p>
            <a:pPr lvl="1"/>
            <a:r>
              <a:rPr lang="da-DK" sz="1400" dirty="0">
                <a:latin typeface="Times New Roman" pitchFamily="18" charset="0"/>
                <a:cs typeface="Times New Roman" pitchFamily="18" charset="0"/>
              </a:rPr>
              <a:t>En plan B, hvis emnet ikke er holdbart eller spørgsmålene er tilstrækkelige.</a:t>
            </a:r>
          </a:p>
          <a:p>
            <a:pPr>
              <a:buNone/>
            </a:pPr>
            <a:r>
              <a:rPr lang="da-DK" sz="1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/>
            <a:r>
              <a:rPr lang="da-DK" sz="1400" dirty="0">
                <a:latin typeface="Times New Roman" pitchFamily="18" charset="0"/>
                <a:cs typeface="Times New Roman" pitchFamily="18" charset="0"/>
              </a:rPr>
              <a:t>Grupperne udarbejder de spørgsmål til emnet, der skal være grundlag for en diskussion i ca.10 minutter i en gruppe af unge på 5-6 stk. </a:t>
            </a:r>
          </a:p>
          <a:p>
            <a:pPr lvl="0"/>
            <a:r>
              <a:rPr lang="da-DK" sz="1400" dirty="0">
                <a:latin typeface="Times New Roman" pitchFamily="18" charset="0"/>
                <a:cs typeface="Times New Roman" pitchFamily="18" charset="0"/>
              </a:rPr>
              <a:t>Grupperne udvælger en ordstyrer, en spørgsmålsstiller og 2-3 referenter. De varetager følgende opgaver under fokusgruppeinterviewet:</a:t>
            </a:r>
          </a:p>
          <a:p>
            <a:pPr lvl="1"/>
            <a:r>
              <a:rPr lang="da-DK" sz="1400" b="1" i="1" dirty="0">
                <a:latin typeface="Times New Roman" pitchFamily="18" charset="0"/>
                <a:cs typeface="Times New Roman" pitchFamily="18" charset="0"/>
              </a:rPr>
              <a:t>Ordstyreren</a:t>
            </a:r>
            <a:r>
              <a:rPr lang="da-DK" sz="1400" dirty="0">
                <a:latin typeface="Times New Roman" pitchFamily="18" charset="0"/>
                <a:cs typeface="Times New Roman" pitchFamily="18" charset="0"/>
              </a:rPr>
              <a:t>: holder øje med tiden (10 min.), laver talerlister og sørger for, at diskussionen ikke løber løbsk</a:t>
            </a:r>
          </a:p>
          <a:p>
            <a:pPr lvl="1"/>
            <a:r>
              <a:rPr lang="da-DK" sz="1400" b="1" i="1" dirty="0">
                <a:latin typeface="Times New Roman" pitchFamily="18" charset="0"/>
                <a:cs typeface="Times New Roman" pitchFamily="18" charset="0"/>
              </a:rPr>
              <a:t>Spørgsmålsstilleren</a:t>
            </a:r>
            <a:r>
              <a:rPr lang="da-DK" sz="1400" dirty="0">
                <a:latin typeface="Times New Roman" pitchFamily="18" charset="0"/>
                <a:cs typeface="Times New Roman" pitchFamily="18" charset="0"/>
              </a:rPr>
              <a:t>: Læser de introducerende spørgsmål op, og er klar med yderligere spørgsmål, hvis det er nødvendigt.</a:t>
            </a:r>
          </a:p>
          <a:p>
            <a:pPr lvl="1"/>
            <a:r>
              <a:rPr lang="da-DK" sz="1400" b="1" i="1" dirty="0">
                <a:latin typeface="Times New Roman" pitchFamily="18" charset="0"/>
                <a:cs typeface="Times New Roman" pitchFamily="18" charset="0"/>
              </a:rPr>
              <a:t>Referenterne</a:t>
            </a:r>
            <a:r>
              <a:rPr lang="da-DK" sz="1400" dirty="0">
                <a:latin typeface="Times New Roman" pitchFamily="18" charset="0"/>
                <a:cs typeface="Times New Roman" pitchFamily="18" charset="0"/>
              </a:rPr>
              <a:t>: Forsøger hver især at lave et fyldigt referat af interviewet.</a:t>
            </a:r>
          </a:p>
          <a:p>
            <a:r>
              <a:rPr lang="da-DK" sz="1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da-DK" sz="1400" dirty="0" smtClean="0">
                <a:latin typeface="Times New Roman" pitchFamily="18" charset="0"/>
                <a:cs typeface="Times New Roman" pitchFamily="18" charset="0"/>
              </a:rPr>
              <a:t>Læreren </a:t>
            </a:r>
            <a:r>
              <a:rPr lang="da-DK" sz="1400" dirty="0">
                <a:latin typeface="Times New Roman" pitchFamily="18" charset="0"/>
                <a:cs typeface="Times New Roman" pitchFamily="18" charset="0"/>
              </a:rPr>
              <a:t>sammensætter nu grupperne, så to efterfølgende fokusgruppeinterviews ikke omhandler det samme emner omkring unge.</a:t>
            </a:r>
          </a:p>
          <a:p>
            <a:r>
              <a:rPr lang="da-DK" sz="1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da-DK" sz="1400" b="1" dirty="0" smtClean="0">
                <a:latin typeface="Times New Roman" pitchFamily="18" charset="0"/>
                <a:cs typeface="Times New Roman" pitchFamily="18" charset="0"/>
              </a:rPr>
              <a:t>Første </a:t>
            </a:r>
            <a:r>
              <a:rPr lang="da-DK" sz="1400" b="1" dirty="0">
                <a:latin typeface="Times New Roman" pitchFamily="18" charset="0"/>
                <a:cs typeface="Times New Roman" pitchFamily="18" charset="0"/>
              </a:rPr>
              <a:t>runde fokusgruppeinterview (10 min)</a:t>
            </a:r>
            <a:endParaRPr lang="da-DK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574</Words>
  <Application>Microsoft Office PowerPoint</Application>
  <PresentationFormat>Skærmshow (4:3)</PresentationFormat>
  <Paragraphs>106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8</vt:i4>
      </vt:variant>
    </vt:vector>
  </HeadingPairs>
  <TitlesOfParts>
    <vt:vector size="9" baseType="lpstr">
      <vt:lpstr>Kontortema</vt:lpstr>
      <vt:lpstr>2.lektion: Socialisationsprocessen – hvorfor er vi mennesker, som vi er? - II </vt:lpstr>
      <vt:lpstr>2.lektion: Socialisationsprocessen – hvorfor er vi mennesker, som vi er? - II</vt:lpstr>
      <vt:lpstr>Øvelse</vt:lpstr>
      <vt:lpstr>Øvelse</vt:lpstr>
      <vt:lpstr>Tabel 9.2: Vielser og skilsmisser i Danmark fra 1975-2009 (Samfundsstatistik 2010 s.8)</vt:lpstr>
      <vt:lpstr>Figur 9.3: Ægteskaber opløst ved skilsmisse i det danske samfund (Samfundsstatistik 2010 s.8)  ”Hvordan gik det egentligt, det lykkelige par der indgik ægteskab i 1950, 1960, 1970, 1980, 1990 eller 2000. Figuren viser hvor stor en del af ægteskaberne, der er opløst ved skilsmisse efter et antal år. Ægteskaber opløst ved dødsfald indgår ikke i figuren </vt:lpstr>
      <vt:lpstr>Fælles opsamling (6 min.)</vt:lpstr>
      <vt:lpstr>Øvelse – etape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2.lektion: Socialisationsprocessen – hvorfor er vi mennesker, som vi er? - II </dc:title>
  <dc:creator>pb</dc:creator>
  <cp:lastModifiedBy>pb</cp:lastModifiedBy>
  <cp:revision>1</cp:revision>
  <dcterms:created xsi:type="dcterms:W3CDTF">2011-01-25T21:36:38Z</dcterms:created>
  <dcterms:modified xsi:type="dcterms:W3CDTF">2011-01-25T21:37:04Z</dcterms:modified>
</cp:coreProperties>
</file>