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369" r:id="rId2"/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547" autoAdjust="0"/>
    <p:restoredTop sz="94660"/>
  </p:normalViewPr>
  <p:slideViewPr>
    <p:cSldViewPr>
      <p:cViewPr>
        <p:scale>
          <a:sx n="50" d="100"/>
          <a:sy n="50" d="100"/>
        </p:scale>
        <p:origin x="-2112" y="-10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0F482-ABF5-470C-9D87-EFA53D5F7BD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76765-2B83-4A32-8AF6-EBDCBFCE716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48265-831C-4C5E-85F1-8D8812824A6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a-DK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8DE88-DCC4-4DC5-A3D3-B6F5B014FB7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F251C-277A-4116-A144-4824FBCF37F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FB542-5D1D-43F9-AA41-9314D2E15EB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653FC-8E76-42D8-A756-E5C6195203C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B271C-26B2-428D-8173-2D6794CA3B2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FEB0-7BD5-452A-BDA6-98E9D9A0FDE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9BB59-DB87-43CD-A603-B51F75770F9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9F474-4337-4B38-A716-1B820F5A253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024C2-19B3-4000-B8CD-5F70F53298B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 cstate="print">
            <a:alphaModFix amt="80000"/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ACB14A-2D9F-4E5C-98D8-C40E212EC8F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4. Lektion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i="1" dirty="0" smtClean="0"/>
              <a:t>Introduktion til ideologiske forgreninger</a:t>
            </a:r>
            <a:endParaRPr lang="da-DK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Samfundsopfattelse</a:t>
            </a: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8125" y="1773238"/>
            <a:ext cx="8831263" cy="3965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Statens rolle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1113" y="1773238"/>
            <a:ext cx="9313863" cy="4248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916113"/>
            <a:ext cx="7772400" cy="1470025"/>
          </a:xfrm>
        </p:spPr>
        <p:txBody>
          <a:bodyPr/>
          <a:lstStyle/>
          <a:p>
            <a:pPr algn="l" eaLnBrk="1" hangingPunct="1"/>
            <a:r>
              <a:rPr lang="da-DK" sz="4000" dirty="0" smtClean="0"/>
              <a:t/>
            </a:r>
            <a:br>
              <a:rPr lang="da-DK" sz="4000" dirty="0" smtClean="0"/>
            </a:br>
            <a:r>
              <a:rPr lang="da-DK" sz="4000" dirty="0" smtClean="0"/>
              <a:t>Introduktion til forskellige typer af socialisme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4000" dirty="0" smtClean="0"/>
              <a:t/>
            </a:r>
            <a:br>
              <a:rPr lang="da-DK" sz="4000" dirty="0" smtClean="0"/>
            </a:br>
            <a:r>
              <a:rPr lang="da-DK" sz="4000" dirty="0" smtClean="0"/>
              <a:t/>
            </a:r>
            <a:br>
              <a:rPr lang="da-DK" sz="4000" dirty="0" smtClean="0"/>
            </a:br>
            <a:r>
              <a:rPr lang="da-DK" sz="4000" dirty="0" smtClean="0"/>
              <a:t> </a:t>
            </a:r>
            <a:endParaRPr lang="da-DK" sz="2400" i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08425"/>
            <a:ext cx="6400800" cy="1752600"/>
          </a:xfrm>
        </p:spPr>
        <p:txBody>
          <a:bodyPr/>
          <a:lstStyle/>
          <a:p>
            <a:pPr eaLnBrk="1" hangingPunct="1"/>
            <a:endParaRPr lang="da-DK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Revolutionær socialisme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a-DK" sz="3000" dirty="0" smtClean="0"/>
              <a:t>Overgangen fra kapitalisme til socialisme skal ske via en socialistisk revolution. </a:t>
            </a:r>
          </a:p>
          <a:p>
            <a:pPr eaLnBrk="1" hangingPunct="1"/>
            <a:endParaRPr lang="da-DK" sz="3000" dirty="0" smtClean="0"/>
          </a:p>
          <a:p>
            <a:pPr eaLnBrk="1" hangingPunct="1"/>
            <a:r>
              <a:rPr lang="da-DK" sz="3000" dirty="0" smtClean="0"/>
              <a:t>En revolution, er en omfattende ændring af et lands politiske og økonomiske system. </a:t>
            </a:r>
          </a:p>
          <a:p>
            <a:pPr eaLnBrk="1" hangingPunct="1"/>
            <a:endParaRPr lang="da-DK" sz="3000" dirty="0" smtClean="0"/>
          </a:p>
          <a:p>
            <a:pPr eaLnBrk="1" hangingPunct="1"/>
            <a:r>
              <a:rPr lang="da-DK" sz="3000" dirty="0" smtClean="0"/>
              <a:t>Ved en revolution kan det være nødvendigt at bruge vold.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Reformistisk socialisme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a-DK" sz="3400" dirty="0" smtClean="0"/>
              <a:t>Overgangen fra kapitalisme til socialisme skal ske med demokratiske midler. </a:t>
            </a:r>
          </a:p>
          <a:p>
            <a:pPr eaLnBrk="1" hangingPunct="1">
              <a:buFont typeface="Wingdings" pitchFamily="2" charset="2"/>
              <a:buNone/>
            </a:pPr>
            <a:endParaRPr lang="da-DK" sz="3400" dirty="0" smtClean="0"/>
          </a:p>
          <a:p>
            <a:pPr eaLnBrk="1" hangingPunct="1"/>
            <a:r>
              <a:rPr lang="da-DK" sz="3400" dirty="0" smtClean="0"/>
              <a:t>Det centrale er, at skabe samfundsændringer via politiske reformer der regulerer den kapitalistiske økonomi.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Socialdemokratisme</a:t>
            </a:r>
          </a:p>
        </p:txBody>
      </p:sp>
      <p:sp>
        <p:nvSpPr>
          <p:cNvPr id="11267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da-DK" sz="2400" dirty="0" smtClean="0"/>
              <a:t>En form for reformistisk socialisme, der vil ændre det kapitalistiske samfund med demokratiske midler.</a:t>
            </a:r>
          </a:p>
          <a:p>
            <a:pPr eaLnBrk="1" hangingPunct="1">
              <a:buNone/>
            </a:pPr>
            <a:endParaRPr lang="da-DK" sz="2400" dirty="0" smtClean="0"/>
          </a:p>
          <a:p>
            <a:pPr eaLnBrk="1" hangingPunct="1">
              <a:buNone/>
            </a:pPr>
            <a:r>
              <a:rPr lang="da-DK" sz="2400" dirty="0" smtClean="0"/>
              <a:t>Accept af det fri marked, men fri markedsøkonomi skal reguleres.</a:t>
            </a:r>
          </a:p>
          <a:p>
            <a:pPr eaLnBrk="1" hangingPunct="1">
              <a:buNone/>
            </a:pPr>
            <a:endParaRPr lang="da-DK" sz="2400" dirty="0" smtClean="0"/>
          </a:p>
          <a:p>
            <a:pPr eaLnBrk="1" hangingPunct="1">
              <a:buNone/>
            </a:pPr>
            <a:r>
              <a:rPr lang="da-DK" sz="2400" dirty="0" smtClean="0"/>
              <a:t>Derfor skal staten bl.a. sikre en omfattende og levedygtig velfærdsstat, så alle borgere har rimelige livsbetingelser fx med hensyn til uddannelse og sygesikring.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Placer revolutionær socialisme og socialdemokratisme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Menneskesyn</a:t>
            </a: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17688"/>
            <a:ext cx="9234488" cy="41322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Samfundsopfattelse</a:t>
            </a: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8125" y="1773238"/>
            <a:ext cx="8831263" cy="3965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Statens rolle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1113" y="1773238"/>
            <a:ext cx="9313863" cy="4248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Placer socialliberalisme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916113"/>
            <a:ext cx="7772400" cy="1470025"/>
          </a:xfrm>
        </p:spPr>
        <p:txBody>
          <a:bodyPr/>
          <a:lstStyle/>
          <a:p>
            <a:pPr algn="l" eaLnBrk="1" hangingPunct="1"/>
            <a:r>
              <a:rPr lang="da-DK" sz="4000" dirty="0" smtClean="0"/>
              <a:t/>
            </a:r>
            <a:br>
              <a:rPr lang="da-DK" sz="4000" dirty="0" smtClean="0"/>
            </a:br>
            <a:r>
              <a:rPr lang="da-DK" sz="4000" dirty="0" smtClean="0"/>
              <a:t>Introduktion til neoliberalisme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4000" dirty="0" smtClean="0"/>
              <a:t/>
            </a:r>
            <a:br>
              <a:rPr lang="da-DK" sz="4000" dirty="0" smtClean="0"/>
            </a:br>
            <a:r>
              <a:rPr lang="da-DK" sz="4000" dirty="0" smtClean="0"/>
              <a:t/>
            </a:r>
            <a:br>
              <a:rPr lang="da-DK" sz="4000" dirty="0" smtClean="0"/>
            </a:br>
            <a:r>
              <a:rPr lang="da-DK" sz="4000" dirty="0" smtClean="0"/>
              <a:t> </a:t>
            </a:r>
            <a:endParaRPr lang="da-DK" sz="2400" i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08425"/>
            <a:ext cx="6400800" cy="1752600"/>
          </a:xfrm>
        </p:spPr>
        <p:txBody>
          <a:bodyPr/>
          <a:lstStyle/>
          <a:p>
            <a:pPr eaLnBrk="1" hangingPunct="1"/>
            <a:endParaRPr lang="da-DK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Neoliberalisme</a:t>
            </a:r>
            <a:endParaRPr lang="da-DK" sz="32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81000" indent="-381000">
              <a:lnSpc>
                <a:spcPct val="80000"/>
              </a:lnSpc>
              <a:buNone/>
            </a:pPr>
            <a:r>
              <a:rPr lang="da-DK" sz="2400" dirty="0" smtClean="0"/>
              <a:t>Menneskets frihed er ukrænkelig. </a:t>
            </a:r>
          </a:p>
          <a:p>
            <a:pPr marL="381000" indent="-381000">
              <a:lnSpc>
                <a:spcPct val="80000"/>
              </a:lnSpc>
              <a:buNone/>
            </a:pPr>
            <a:endParaRPr lang="da-DK" sz="2400" dirty="0" smtClean="0"/>
          </a:p>
          <a:p>
            <a:pPr marL="381000" indent="-381000">
              <a:lnSpc>
                <a:spcPct val="80000"/>
              </a:lnSpc>
              <a:buNone/>
            </a:pPr>
            <a:r>
              <a:rPr lang="da-DK" sz="2400" dirty="0" smtClean="0"/>
              <a:t>Derfor har individet ret </a:t>
            </a:r>
            <a:r>
              <a:rPr lang="da-DK" sz="2400" dirty="0"/>
              <a:t>til </a:t>
            </a:r>
            <a:r>
              <a:rPr lang="da-DK" sz="2400" dirty="0" smtClean="0"/>
              <a:t>mest mulig frihed - </a:t>
            </a:r>
            <a:r>
              <a:rPr lang="da-DK" sz="2400" dirty="0"/>
              <a:t>der ikke krænker andre menneskers </a:t>
            </a:r>
            <a:r>
              <a:rPr lang="da-DK" sz="2400" dirty="0" smtClean="0"/>
              <a:t>frihed.</a:t>
            </a:r>
            <a:endParaRPr lang="da-DK" sz="2400" dirty="0"/>
          </a:p>
          <a:p>
            <a:pPr marL="381000" indent="-381000">
              <a:lnSpc>
                <a:spcPct val="80000"/>
              </a:lnSpc>
            </a:pPr>
            <a:endParaRPr lang="da-DK" sz="2400" dirty="0" smtClean="0"/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r>
              <a:rPr lang="da-DK" sz="2400" dirty="0" smtClean="0">
                <a:sym typeface="Wingdings" pitchFamily="2" charset="2"/>
              </a:rPr>
              <a:t>Derfor bør s</a:t>
            </a:r>
            <a:r>
              <a:rPr lang="da-DK" sz="2400" dirty="0" smtClean="0"/>
              <a:t>taten være minimal og kun være til for at sikre den højeste grad at frihed for borgerne. </a:t>
            </a:r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endParaRPr lang="da-DK" sz="2400" dirty="0" smtClean="0"/>
          </a:p>
          <a:p>
            <a:pPr marL="381000" indent="-381000">
              <a:lnSpc>
                <a:spcPct val="80000"/>
              </a:lnSpc>
              <a:buFont typeface="Wingdings" pitchFamily="2" charset="2"/>
              <a:buNone/>
            </a:pPr>
            <a:r>
              <a:rPr lang="da-DK" sz="2400" dirty="0" smtClean="0"/>
              <a:t>Minimalstaten består af:</a:t>
            </a:r>
            <a:endParaRPr lang="da-DK" sz="2400" dirty="0"/>
          </a:p>
          <a:p>
            <a:pPr marL="800100" lvl="1" indent="-342900">
              <a:lnSpc>
                <a:spcPct val="80000"/>
              </a:lnSpc>
            </a:pPr>
            <a:r>
              <a:rPr lang="da-DK" sz="2400" dirty="0" smtClean="0"/>
              <a:t>Militær – der sikrer borgerne mod ydre fjender.</a:t>
            </a:r>
            <a:endParaRPr lang="da-DK" sz="2400" dirty="0"/>
          </a:p>
          <a:p>
            <a:pPr marL="800100" lvl="1" indent="-342900">
              <a:lnSpc>
                <a:spcPct val="80000"/>
              </a:lnSpc>
            </a:pPr>
            <a:r>
              <a:rPr lang="da-DK" sz="2400" dirty="0"/>
              <a:t>Politi </a:t>
            </a:r>
            <a:r>
              <a:rPr lang="da-DK" sz="2400" dirty="0" smtClean="0"/>
              <a:t>– der sikrer borgerne mod indre fjender.</a:t>
            </a:r>
          </a:p>
          <a:p>
            <a:pPr marL="800100" lvl="1" indent="-342900">
              <a:lnSpc>
                <a:spcPct val="80000"/>
              </a:lnSpc>
            </a:pPr>
            <a:r>
              <a:rPr lang="da-DK" sz="2400" dirty="0" smtClean="0"/>
              <a:t>Retssystem, domstole – der sikrer borgerne mod indre fjender.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Placer neoliberalisme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Menneskesyn</a:t>
            </a: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17688"/>
            <a:ext cx="9234488" cy="41322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Samfundsopfattelse</a:t>
            </a: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8125" y="1773238"/>
            <a:ext cx="8831263" cy="3965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Statens rolle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1113" y="1773238"/>
            <a:ext cx="9313863" cy="4248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Menneskesyn</a:t>
            </a: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17688"/>
            <a:ext cx="9234488" cy="41322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Samfundsopfattelse</a:t>
            </a: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8125" y="1773238"/>
            <a:ext cx="8831263" cy="3965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Statens rolle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1113" y="1773238"/>
            <a:ext cx="9313863" cy="4248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916113"/>
            <a:ext cx="7772400" cy="1470025"/>
          </a:xfrm>
        </p:spPr>
        <p:txBody>
          <a:bodyPr/>
          <a:lstStyle/>
          <a:p>
            <a:pPr algn="l" eaLnBrk="1" hangingPunct="1"/>
            <a:r>
              <a:rPr lang="da-DK" sz="4000" dirty="0" smtClean="0"/>
              <a:t/>
            </a:r>
            <a:br>
              <a:rPr lang="da-DK" sz="4000" dirty="0" smtClean="0"/>
            </a:br>
            <a:r>
              <a:rPr lang="da-DK" sz="4000" dirty="0" smtClean="0"/>
              <a:t>Introduktion til socialkonservatisme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4000" dirty="0" smtClean="0"/>
              <a:t/>
            </a:r>
            <a:br>
              <a:rPr lang="da-DK" sz="4000" dirty="0" smtClean="0"/>
            </a:br>
            <a:r>
              <a:rPr lang="da-DK" sz="4000" dirty="0" smtClean="0"/>
              <a:t/>
            </a:r>
            <a:br>
              <a:rPr lang="da-DK" sz="4000" dirty="0" smtClean="0"/>
            </a:br>
            <a:r>
              <a:rPr lang="da-DK" sz="4000" dirty="0" smtClean="0"/>
              <a:t> </a:t>
            </a:r>
            <a:endParaRPr lang="da-DK" sz="2400" i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08425"/>
            <a:ext cx="6400800" cy="1752600"/>
          </a:xfrm>
        </p:spPr>
        <p:txBody>
          <a:bodyPr/>
          <a:lstStyle/>
          <a:p>
            <a:pPr eaLnBrk="1" hangingPunct="1"/>
            <a:endParaRPr lang="da-DK" dirty="0" smtClean="0"/>
          </a:p>
          <a:p>
            <a:pPr eaLnBrk="1" hangingPunct="1"/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Socialkonservatisme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  <a:buNone/>
            </a:pPr>
            <a:r>
              <a:rPr lang="da-DK" sz="2000" dirty="0" smtClean="0"/>
              <a:t>Fri markedsøkonomi er mest effektiv …</a:t>
            </a:r>
          </a:p>
          <a:p>
            <a:pPr marL="381000" indent="-381000">
              <a:lnSpc>
                <a:spcPct val="90000"/>
              </a:lnSpc>
              <a:buNone/>
            </a:pPr>
            <a:endParaRPr lang="da-DK" sz="2000" dirty="0" smtClean="0"/>
          </a:p>
          <a:p>
            <a:pPr marL="381000" indent="-381000">
              <a:lnSpc>
                <a:spcPct val="90000"/>
              </a:lnSpc>
              <a:buNone/>
            </a:pPr>
            <a:r>
              <a:rPr lang="da-DK" sz="2000" dirty="0" smtClean="0"/>
              <a:t>… men kan true </a:t>
            </a:r>
            <a:r>
              <a:rPr lang="da-DK" sz="2000" i="1" dirty="0" smtClean="0"/>
              <a:t>stabiliteten </a:t>
            </a:r>
            <a:r>
              <a:rPr lang="da-DK" sz="2000" dirty="0" smtClean="0"/>
              <a:t>og </a:t>
            </a:r>
            <a:r>
              <a:rPr lang="da-DK" sz="2000" i="1" dirty="0" smtClean="0"/>
              <a:t>sammenhængskraften </a:t>
            </a:r>
            <a:r>
              <a:rPr lang="da-DK" sz="2000" dirty="0" smtClean="0"/>
              <a:t>i samfundet, bl.a. pga. den ikke tager højde for:</a:t>
            </a:r>
          </a:p>
          <a:p>
            <a:pPr marL="400050">
              <a:lnSpc>
                <a:spcPct val="90000"/>
              </a:lnSpc>
              <a:buFontTx/>
              <a:buAutoNum type="arabicPeriod"/>
            </a:pPr>
            <a:endParaRPr lang="da-DK" sz="2000" dirty="0" smtClean="0"/>
          </a:p>
          <a:p>
            <a:pPr marL="400050">
              <a:lnSpc>
                <a:spcPct val="90000"/>
              </a:lnSpc>
              <a:buFontTx/>
              <a:buAutoNum type="arabicPeriod"/>
            </a:pPr>
            <a:r>
              <a:rPr lang="da-DK" sz="2000" dirty="0" smtClean="0"/>
              <a:t>fremtidige generationers muligheder</a:t>
            </a:r>
          </a:p>
          <a:p>
            <a:pPr marL="400050">
              <a:lnSpc>
                <a:spcPct val="90000"/>
              </a:lnSpc>
              <a:buFontTx/>
              <a:buAutoNum type="arabicPeriod"/>
            </a:pPr>
            <a:r>
              <a:rPr lang="da-DK" sz="2000" dirty="0" smtClean="0"/>
              <a:t>et værdigt liv for de socialt svageste</a:t>
            </a:r>
          </a:p>
          <a:p>
            <a:pPr marL="400050">
              <a:lnSpc>
                <a:spcPct val="90000"/>
              </a:lnSpc>
              <a:buFontTx/>
              <a:buAutoNum type="arabicPeriod"/>
            </a:pPr>
            <a:r>
              <a:rPr lang="da-DK" sz="2000" dirty="0" smtClean="0"/>
              <a:t>en retfærdig fordeling af goderne</a:t>
            </a:r>
          </a:p>
          <a:p>
            <a:pPr marL="381000" indent="-381000">
              <a:lnSpc>
                <a:spcPct val="90000"/>
              </a:lnSpc>
            </a:pPr>
            <a:endParaRPr lang="da-DK" sz="2000" dirty="0" smtClean="0"/>
          </a:p>
          <a:p>
            <a:pPr marL="381000" indent="-381000">
              <a:lnSpc>
                <a:spcPct val="90000"/>
              </a:lnSpc>
              <a:buNone/>
            </a:pPr>
            <a:r>
              <a:rPr lang="da-DK" sz="2000" dirty="0" smtClean="0"/>
              <a:t>Derfor bør staten kompensere for det frie markeds fejl og mangler og fx:</a:t>
            </a:r>
          </a:p>
          <a:p>
            <a:pPr marL="381000" indent="-381000">
              <a:lnSpc>
                <a:spcPct val="90000"/>
              </a:lnSpc>
              <a:buFont typeface="+mj-lt"/>
              <a:buAutoNum type="alphaUcPeriod"/>
            </a:pPr>
            <a:r>
              <a:rPr lang="da-DK" sz="2000" dirty="0" smtClean="0"/>
              <a:t>Give de socialt svageste økonomisk hjælp</a:t>
            </a:r>
          </a:p>
          <a:p>
            <a:pPr marL="381000" indent="-381000">
              <a:lnSpc>
                <a:spcPct val="90000"/>
              </a:lnSpc>
              <a:buFont typeface="+mj-lt"/>
              <a:buAutoNum type="alphaUcPeriod"/>
            </a:pPr>
            <a:r>
              <a:rPr lang="da-DK" sz="2000" dirty="0" smtClean="0"/>
              <a:t>Sikre en bæredygtig udvikling</a:t>
            </a:r>
            <a:endParaRPr lang="da-DK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Placer socialkonservatisme</a:t>
            </a: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Menneskesyn</a:t>
            </a: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17688"/>
            <a:ext cx="9234488" cy="41322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330</Words>
  <Application>Microsoft Macintosh PowerPoint</Application>
  <PresentationFormat>Skærmshow (4:3)</PresentationFormat>
  <Paragraphs>64</Paragraphs>
  <Slides>25</Slides>
  <Notes>0</Notes>
  <HiddenSlides>0</HiddenSlides>
  <MMClips>0</MMClips>
  <ScaleCrop>false</ScaleCrop>
  <HeadingPairs>
    <vt:vector size="4" baseType="variant">
      <vt:variant>
        <vt:lpstr>Designskabelon</vt:lpstr>
      </vt:variant>
      <vt:variant>
        <vt:i4>1</vt:i4>
      </vt:variant>
      <vt:variant>
        <vt:lpstr>Diastitler</vt:lpstr>
      </vt:variant>
      <vt:variant>
        <vt:i4>25</vt:i4>
      </vt:variant>
    </vt:vector>
  </HeadingPairs>
  <TitlesOfParts>
    <vt:vector size="26" baseType="lpstr">
      <vt:lpstr>Standarddesign</vt:lpstr>
      <vt:lpstr>4. Lektion</vt:lpstr>
      <vt:lpstr>Placer socialliberalisme</vt:lpstr>
      <vt:lpstr>Menneskesyn</vt:lpstr>
      <vt:lpstr>Samfundsopfattelse</vt:lpstr>
      <vt:lpstr>Statens rolle</vt:lpstr>
      <vt:lpstr> Introduktion til socialkonservatisme    </vt:lpstr>
      <vt:lpstr>Socialkonservatisme</vt:lpstr>
      <vt:lpstr>Placer socialkonservatisme</vt:lpstr>
      <vt:lpstr>Menneskesyn</vt:lpstr>
      <vt:lpstr>Samfundsopfattelse</vt:lpstr>
      <vt:lpstr>Statens rolle</vt:lpstr>
      <vt:lpstr> Introduktion til forskellige typer af socialisme    </vt:lpstr>
      <vt:lpstr>Revolutionær socialisme</vt:lpstr>
      <vt:lpstr>Reformistisk socialisme</vt:lpstr>
      <vt:lpstr>Socialdemokratisme</vt:lpstr>
      <vt:lpstr>Placer revolutionær socialisme og socialdemokratisme</vt:lpstr>
      <vt:lpstr>Menneskesyn</vt:lpstr>
      <vt:lpstr>Samfundsopfattelse</vt:lpstr>
      <vt:lpstr>Statens rolle</vt:lpstr>
      <vt:lpstr> Introduktion til neoliberalisme    </vt:lpstr>
      <vt:lpstr>Neoliberalisme</vt:lpstr>
      <vt:lpstr>Placer neoliberalisme</vt:lpstr>
      <vt:lpstr>Menneskesyn</vt:lpstr>
      <vt:lpstr>Samfundsopfattelse</vt:lpstr>
      <vt:lpstr>Statens rolle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Noter til:   Christiansen &amp; Nørgaard (2007): Demokrati, magt og politik i Danmark. Gyldendalske Boghandel, Nordisk Forlag A.S., København.</dc:title>
  <dc:creator>th</dc:creator>
  <cp:lastModifiedBy>Ørestad Gymnasium</cp:lastModifiedBy>
  <cp:revision>82</cp:revision>
  <dcterms:created xsi:type="dcterms:W3CDTF">2012-09-17T10:42:11Z</dcterms:created>
  <dcterms:modified xsi:type="dcterms:W3CDTF">2012-09-17T10:43:00Z</dcterms:modified>
</cp:coreProperties>
</file>