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644D-3E08-46B7-913F-6C009C2412C5}" type="datetimeFigureOut">
              <a:rPr lang="da-DK" smtClean="0"/>
              <a:t>13-08-2014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6851-93CC-4312-9565-74950F2C834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644D-3E08-46B7-913F-6C009C2412C5}" type="datetimeFigureOut">
              <a:rPr lang="da-DK" smtClean="0"/>
              <a:t>13-08-2014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6851-93CC-4312-9565-74950F2C834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644D-3E08-46B7-913F-6C009C2412C5}" type="datetimeFigureOut">
              <a:rPr lang="da-DK" smtClean="0"/>
              <a:t>13-08-2014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6851-93CC-4312-9565-74950F2C834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1FC52E2F-9AA6-4078-9780-77EB96251FC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644D-3E08-46B7-913F-6C009C2412C5}" type="datetimeFigureOut">
              <a:rPr lang="da-DK" smtClean="0"/>
              <a:t>13-08-2014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6851-93CC-4312-9565-74950F2C834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644D-3E08-46B7-913F-6C009C2412C5}" type="datetimeFigureOut">
              <a:rPr lang="da-DK" smtClean="0"/>
              <a:t>13-08-2014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6851-93CC-4312-9565-74950F2C834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644D-3E08-46B7-913F-6C009C2412C5}" type="datetimeFigureOut">
              <a:rPr lang="da-DK" smtClean="0"/>
              <a:t>13-08-2014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6851-93CC-4312-9565-74950F2C834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644D-3E08-46B7-913F-6C009C2412C5}" type="datetimeFigureOut">
              <a:rPr lang="da-DK" smtClean="0"/>
              <a:t>13-08-2014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6851-93CC-4312-9565-74950F2C834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644D-3E08-46B7-913F-6C009C2412C5}" type="datetimeFigureOut">
              <a:rPr lang="da-DK" smtClean="0"/>
              <a:t>13-08-2014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6851-93CC-4312-9565-74950F2C834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644D-3E08-46B7-913F-6C009C2412C5}" type="datetimeFigureOut">
              <a:rPr lang="da-DK" smtClean="0"/>
              <a:t>13-08-2014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6851-93CC-4312-9565-74950F2C834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644D-3E08-46B7-913F-6C009C2412C5}" type="datetimeFigureOut">
              <a:rPr lang="da-DK" smtClean="0"/>
              <a:t>13-08-2014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6851-93CC-4312-9565-74950F2C834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644D-3E08-46B7-913F-6C009C2412C5}" type="datetimeFigureOut">
              <a:rPr lang="da-DK" smtClean="0"/>
              <a:t>13-08-2014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6851-93CC-4312-9565-74950F2C834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1644D-3E08-46B7-913F-6C009C2412C5}" type="datetimeFigureOut">
              <a:rPr lang="da-DK" smtClean="0"/>
              <a:t>13-08-2014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76851-93CC-4312-9565-74950F2C834A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ns-gallup.dk/kompa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83.221.153.10/test/kompas.asp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Livsstilsanalyse i Danmark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da-DK" dirty="0"/>
              <a:t>Side </a:t>
            </a:r>
            <a:r>
              <a:rPr lang="da-DK" dirty="0" smtClean="0"/>
              <a:t>88-94 </a:t>
            </a:r>
            <a:r>
              <a:rPr lang="da-DK" dirty="0"/>
              <a:t>i </a:t>
            </a:r>
          </a:p>
          <a:p>
            <a:pPr>
              <a:defRPr/>
            </a:pPr>
            <a:r>
              <a:rPr lang="da-DK" dirty="0"/>
              <a:t>Brøndum &amp; Hansen (</a:t>
            </a:r>
            <a:r>
              <a:rPr lang="da-DK" dirty="0" smtClean="0"/>
              <a:t>2014 2.udg.): </a:t>
            </a:r>
            <a:r>
              <a:rPr lang="da-DK" i="1" dirty="0"/>
              <a:t>Luk samfundet op! </a:t>
            </a:r>
            <a:r>
              <a:rPr lang="da-DK" dirty="0"/>
              <a:t>Forlaget Columbus. København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Sociale kapitaler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i="1"/>
              <a:t>Kapitaler</a:t>
            </a:r>
            <a:r>
              <a:rPr lang="da-DK"/>
              <a:t>: Sociale, økonomiske og kulturelle ressourcer og egenskaber, som en person har og kan drage nytte af i det social liv </a:t>
            </a:r>
          </a:p>
          <a:p>
            <a:r>
              <a:rPr lang="da-DK"/>
              <a:t>Bourdieu opererer med 4 kapitaler:</a:t>
            </a:r>
          </a:p>
          <a:p>
            <a:pPr lvl="1"/>
            <a:r>
              <a:rPr lang="da-DK"/>
              <a:t>Økonomisk</a:t>
            </a:r>
          </a:p>
          <a:p>
            <a:pPr lvl="1"/>
            <a:r>
              <a:rPr lang="da-DK"/>
              <a:t>Kulturel</a:t>
            </a:r>
          </a:p>
          <a:p>
            <a:pPr lvl="1"/>
            <a:r>
              <a:rPr lang="da-DK"/>
              <a:t>Social</a:t>
            </a:r>
          </a:p>
          <a:p>
            <a:pPr lvl="1"/>
            <a:r>
              <a:rPr lang="da-DK"/>
              <a:t>Symbolsk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i="1"/>
              <a:t>Den økonomiske kapital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a-DK"/>
              <a:t>”vedrører indkomst og pengeressourcer, og er den mest materielle og åbenlyse form for ressource” </a:t>
            </a:r>
          </a:p>
          <a:p>
            <a:pPr algn="r">
              <a:buFont typeface="Wingdings" pitchFamily="2" charset="2"/>
              <a:buNone/>
            </a:pPr>
            <a:r>
              <a:rPr lang="da-DK" sz="1000"/>
              <a:t>Klide: SFI-rapport: Ulighed og livsforløb. 2003. Jf.: http://www.sfi.dk/graphics/SFI/Pdf/Rapporter/2003/0310Ulighed.pdf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i="1"/>
              <a:t>Kulturel kapital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a-DK"/>
              <a:t>”mængden af viden, uddannelse, information, dannelse og “æstetiske” dispositioner”</a:t>
            </a:r>
          </a:p>
          <a:p>
            <a:pPr algn="r">
              <a:buFont typeface="Wingdings" pitchFamily="2" charset="2"/>
              <a:buNone/>
            </a:pPr>
            <a:r>
              <a:rPr lang="da-DK" sz="1000"/>
              <a:t>Klide: SFI-rapport: Ulighed og livsforløb. 2003. Jf.: http://www.sfi.dk/graphics/SFI/Pdf/Rapporter/2003/0310Ulighed.pdf</a:t>
            </a:r>
          </a:p>
          <a:p>
            <a:pPr>
              <a:buFont typeface="Wingdings" pitchFamily="2" charset="2"/>
              <a:buNone/>
            </a:pP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i="1"/>
              <a:t>Social kapital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a-DK"/>
              <a:t>vedrører slægtskabsrelationer, forbindelser og andre former for sociale netværk, der kan have betydning for en aktørs placering og magtposition. </a:t>
            </a:r>
          </a:p>
          <a:p>
            <a:pPr algn="r">
              <a:buFont typeface="Wingdings" pitchFamily="2" charset="2"/>
              <a:buNone/>
            </a:pPr>
            <a:r>
              <a:rPr lang="da-DK" sz="1000"/>
              <a:t>Klide: SFI-rapport: Ulighed og livsforløb. 2003. Jf.: http://www.sfi.dk/graphics/SFI/Pdf/Rapporter/2003/0310Ulighed.pdf</a:t>
            </a:r>
          </a:p>
          <a:p>
            <a:pPr>
              <a:buFont typeface="Wingdings" pitchFamily="2" charset="2"/>
              <a:buNone/>
            </a:pP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i="1"/>
              <a:t>Symbolsk kapital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a-DK"/>
              <a:t>dækker over </a:t>
            </a:r>
            <a:r>
              <a:rPr lang="da-DK" i="1"/>
              <a:t>evnen til at kunne definere</a:t>
            </a:r>
            <a:r>
              <a:rPr lang="da-DK"/>
              <a:t>, hvad der opfattes som eftertragtelsesværdigt og rigtigt. </a:t>
            </a:r>
          </a:p>
          <a:p>
            <a:pPr>
              <a:buFont typeface="Wingdings" pitchFamily="2" charset="2"/>
              <a:buNone/>
            </a:pPr>
            <a:endParaRPr lang="da-DK"/>
          </a:p>
          <a:p>
            <a:pPr>
              <a:buFont typeface="Wingdings" pitchFamily="2" charset="2"/>
              <a:buNone/>
            </a:pPr>
            <a:r>
              <a:rPr lang="da-DK"/>
              <a:t>Symbolsk kapital er derfor </a:t>
            </a:r>
            <a:r>
              <a:rPr lang="da-DK" i="1"/>
              <a:t>en tværgående magtkapital</a:t>
            </a:r>
          </a:p>
          <a:p>
            <a:pPr algn="r">
              <a:buFont typeface="Wingdings" pitchFamily="2" charset="2"/>
              <a:buNone/>
            </a:pPr>
            <a:r>
              <a:rPr lang="da-DK" sz="1000"/>
              <a:t>Klide: SFI-rapport: Ulighed og livsforløb. 2003. Jf.: http://www.sfi.dk/graphics/SFI/Pdf/Rapporter/2003/0310Ulighed.pdf</a:t>
            </a:r>
          </a:p>
          <a:p>
            <a:pPr>
              <a:buFont typeface="Wingdings" pitchFamily="2" charset="2"/>
              <a:buNone/>
            </a:pP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b="0"/>
              <a:t>Andre kapitaler </a:t>
            </a:r>
            <a:r>
              <a:rPr lang="da-DK" b="0">
                <a:sym typeface="Wingdings" pitchFamily="2" charset="2"/>
              </a:rPr>
              <a:t> </a:t>
            </a:r>
            <a:r>
              <a:rPr lang="da-DK" b="0"/>
              <a:t>symbolsk kapital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a-DK"/>
              <a:t>Symbolsk kapital bygger på de andre kapitaler, fx kan en velhavende person med megen økonomisk kapital, alene på den baggrund, opfattes som begavet eller kan udtale sig med særlig vægt i offentligheden.</a:t>
            </a:r>
          </a:p>
          <a:p>
            <a:pPr algn="r">
              <a:buFont typeface="Wingdings" pitchFamily="2" charset="2"/>
              <a:buNone/>
            </a:pPr>
            <a:r>
              <a:rPr lang="da-DK" sz="1000"/>
              <a:t>Klide: SFI-rapport: Ulighed og livsforløb. 2003. Jf.: http://www.sfi.dk/graphics/SFI/Pdf/Rapporter/2003/0310Ulighed.pdf</a:t>
            </a:r>
          </a:p>
          <a:p>
            <a:pPr>
              <a:buFont typeface="Wingdings" pitchFamily="2" charset="2"/>
              <a:buNone/>
            </a:pPr>
            <a:endParaRPr lang="da-DK"/>
          </a:p>
        </p:txBody>
      </p:sp>
      <p:pic>
        <p:nvPicPr>
          <p:cNvPr id="67589" name="Picture 5" descr="ddb2d4e301084b558d4bb88c087f7925_Fleming%C3%98sterga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797425"/>
            <a:ext cx="2519363" cy="1889125"/>
          </a:xfrm>
          <a:prstGeom prst="rect">
            <a:avLst/>
          </a:prstGeom>
          <a:noFill/>
        </p:spPr>
      </p:pic>
      <p:pic>
        <p:nvPicPr>
          <p:cNvPr id="67590" name="Picture 6" descr="paris hilton 1024x768 226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2688" y="4697413"/>
            <a:ext cx="2881312" cy="2160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Livsstilsanalysens fokus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a-DK"/>
              <a:t>Vores handlinger, det vi gør – ikke om det vi tænker eller føler – i vores hverdag.</a:t>
            </a:r>
          </a:p>
          <a:p>
            <a:pPr>
              <a:buFont typeface="Wingdings" pitchFamily="2" charset="2"/>
              <a:buNone/>
            </a:pPr>
            <a:endParaRPr lang="da-DK"/>
          </a:p>
          <a:p>
            <a:pPr>
              <a:buFont typeface="Wingdings" pitchFamily="2" charset="2"/>
              <a:buNone/>
            </a:pPr>
            <a:r>
              <a:rPr lang="da-DK"/>
              <a:t>Vores kapitaler og hvordan vi strukturerer vores artikulationsfelter. Hvordan vi anlægger et ensartet perspektiv på forskellige områder af tilværelsen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Livsstilsanalyse kan fx undersøge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b="1" i="1"/>
              <a:t>Vores forbrug</a:t>
            </a:r>
            <a:r>
              <a:rPr lang="da-DK"/>
              <a:t>: </a:t>
            </a:r>
            <a:r>
              <a:rPr lang="da-DK" i="1"/>
              <a:t>det vi køber</a:t>
            </a:r>
            <a:r>
              <a:rPr lang="da-DK"/>
              <a:t>, fx kage eller æble i kantinen</a:t>
            </a:r>
          </a:p>
          <a:p>
            <a:r>
              <a:rPr lang="da-DK" b="1" i="1"/>
              <a:t>Vores valg fx</a:t>
            </a:r>
            <a:r>
              <a:rPr lang="da-DK"/>
              <a:t>: </a:t>
            </a:r>
          </a:p>
          <a:p>
            <a:pPr lvl="1"/>
            <a:r>
              <a:rPr lang="da-DK" i="1"/>
              <a:t>Politiske valg</a:t>
            </a:r>
            <a:r>
              <a:rPr lang="da-DK"/>
              <a:t>, hvilket parti stemmer du på? </a:t>
            </a:r>
          </a:p>
          <a:p>
            <a:pPr lvl="1"/>
            <a:r>
              <a:rPr lang="da-DK" i="1"/>
              <a:t>uddannelsesvalg</a:t>
            </a:r>
            <a:r>
              <a:rPr lang="da-DK"/>
              <a:t>, hvorfor Øregård?</a:t>
            </a:r>
          </a:p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Afrunding på timen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Hvad er det gode liv indenfor:</a:t>
            </a:r>
          </a:p>
          <a:p>
            <a:pPr marL="514350" indent="-514350">
              <a:buAutoNum type="arabicParenR"/>
            </a:pPr>
            <a:r>
              <a:rPr lang="da-DK" dirty="0" smtClean="0"/>
              <a:t>Det blå segment</a:t>
            </a:r>
          </a:p>
          <a:p>
            <a:pPr marL="514350" indent="-514350">
              <a:buAutoNum type="arabicParenR"/>
            </a:pPr>
            <a:r>
              <a:rPr lang="da-DK" dirty="0" smtClean="0"/>
              <a:t>Det grønne segment</a:t>
            </a:r>
          </a:p>
          <a:p>
            <a:pPr marL="514350" indent="-514350">
              <a:buAutoNum type="arabicParenR"/>
            </a:pPr>
            <a:r>
              <a:rPr lang="da-DK" dirty="0" smtClean="0"/>
              <a:t>Det violette segment</a:t>
            </a:r>
          </a:p>
          <a:p>
            <a:pPr marL="514350" indent="-514350">
              <a:buAutoNum type="arabicParenR"/>
            </a:pPr>
            <a:r>
              <a:rPr lang="da-DK" dirty="0" smtClean="0"/>
              <a:t>Det rosa segment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76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Øvelse med Gallup Kompas</a:t>
            </a:r>
          </a:p>
          <a:p>
            <a:r>
              <a:rPr lang="da-DK" dirty="0" smtClean="0"/>
              <a:t>Lærergennemgang af Bourdieus kapitaler</a:t>
            </a:r>
          </a:p>
          <a:p>
            <a:r>
              <a:rPr lang="da-DK" dirty="0" smtClean="0"/>
              <a:t>Afrunding: Hvad er det gode liv inden for hver livsstil?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40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Øvelse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Gå ind på Gallup Kompas, der er en videreudvikling af Bourdieu og Henrik Dahls tanker. </a:t>
            </a:r>
            <a:r>
              <a:rPr lang="da-DK" dirty="0">
                <a:hlinkClick r:id="rId2"/>
              </a:rPr>
              <a:t>http://</a:t>
            </a:r>
            <a:r>
              <a:rPr lang="da-DK" dirty="0" smtClean="0">
                <a:hlinkClick r:id="rId2"/>
              </a:rPr>
              <a:t>tns-gallup.dk/kompas</a:t>
            </a:r>
            <a:r>
              <a:rPr lang="da-DK" dirty="0" smtClean="0"/>
              <a:t> </a:t>
            </a:r>
            <a:endParaRPr lang="da-DK" dirty="0"/>
          </a:p>
          <a:p>
            <a:pPr lvl="0"/>
            <a:r>
              <a:rPr lang="da-DK" dirty="0" smtClean="0"/>
              <a:t>Svar </a:t>
            </a:r>
            <a:r>
              <a:rPr lang="da-DK" dirty="0"/>
              <a:t>på </a:t>
            </a:r>
            <a:r>
              <a:rPr lang="da-DK" dirty="0" err="1" smtClean="0"/>
              <a:t>spørgsmålen</a:t>
            </a:r>
            <a:r>
              <a:rPr lang="da-DK" dirty="0" smtClean="0"/>
              <a:t> </a:t>
            </a:r>
            <a:r>
              <a:rPr lang="da-DK" dirty="0"/>
              <a:t>så oprigtigt, som det nu er muligt.</a:t>
            </a:r>
          </a:p>
          <a:p>
            <a:pPr lvl="0"/>
            <a:r>
              <a:rPr lang="da-DK" dirty="0"/>
              <a:t>Hvilken livsstil har du?</a:t>
            </a:r>
          </a:p>
          <a:p>
            <a:pPr lvl="0"/>
            <a:r>
              <a:rPr lang="da-DK" dirty="0"/>
              <a:t>Var du overrasket over, hvilken livsstil du fik? Hvorfor/hvorfor ikke?</a:t>
            </a:r>
          </a:p>
          <a:p>
            <a:pPr lvl="0"/>
            <a:r>
              <a:rPr lang="da-DK" dirty="0"/>
              <a:t>Svarer din livsstil til det blå, grønne, violette eller rosa livsstilssegment i undervisningsbogen?</a:t>
            </a:r>
          </a:p>
          <a:p>
            <a:pPr lvl="0"/>
            <a:r>
              <a:rPr lang="da-DK" dirty="0"/>
              <a:t>Prøv nu øvelsen igen. Prøv denne gang bevidst at ramme det violette segment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25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Lærergennemgang af Livsstil</a:t>
            </a:r>
            <a:endParaRPr lang="da-DK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Livsstil udleves og udtrykkes i hverdagens konkrete sammenhænge – på jobbet, i familien, på Øregård.</a:t>
            </a:r>
          </a:p>
          <a:p>
            <a:pPr>
              <a:buFont typeface="Wingdings" pitchFamily="2" charset="2"/>
              <a:buNone/>
            </a:pPr>
            <a:endParaRPr lang="da-DK"/>
          </a:p>
          <a:p>
            <a:r>
              <a:rPr lang="da-DK"/>
              <a:t> Vores evne til at anlægge et ensartet perspektiv på forskellige områder af tilværelsen</a:t>
            </a:r>
          </a:p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  Segmentanalysen – fx </a:t>
            </a:r>
            <a:r>
              <a:rPr lang="da-DK" dirty="0" err="1" smtClean="0"/>
              <a:t>Minervamodellen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 Inddeler befolkningen i et kulturelt koordinatsystem med forskellige kulturelle områder (segmenter) alt efter deres:</a:t>
            </a:r>
          </a:p>
          <a:p>
            <a:endParaRPr lang="da-DK" dirty="0" smtClean="0"/>
          </a:p>
          <a:p>
            <a:pPr lvl="1"/>
            <a:r>
              <a:rPr lang="da-DK" dirty="0" smtClean="0"/>
              <a:t>Forbrug: Materialistisk eller idealistisk</a:t>
            </a:r>
          </a:p>
          <a:p>
            <a:pPr lvl="1"/>
            <a:endParaRPr lang="da-DK" dirty="0" smtClean="0"/>
          </a:p>
          <a:p>
            <a:pPr lvl="1"/>
            <a:r>
              <a:rPr lang="da-DK" dirty="0" smtClean="0"/>
              <a:t>Værdier: Moderne eller traditionelle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292350" y="2163763"/>
            <a:ext cx="45593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da-DK"/>
              <a:t>  </a:t>
            </a:r>
            <a:r>
              <a:rPr lang="da-DK" sz="14200"/>
              <a:t> </a:t>
            </a:r>
            <a:r>
              <a:rPr lang="da-DK"/>
              <a:t>                                                           </a:t>
            </a:r>
          </a:p>
          <a:p>
            <a:pPr eaLnBrk="0" hangingPunct="0"/>
            <a:r>
              <a:rPr lang="da-DK" b="1">
                <a:hlinkClick r:id="rId2"/>
              </a:rPr>
              <a:t>Test dig selv</a:t>
            </a:r>
            <a:r>
              <a:rPr lang="da-DK" b="1"/>
              <a:t> </a:t>
            </a:r>
            <a:endParaRPr lang="da-DK"/>
          </a:p>
        </p:txBody>
      </p:sp>
      <p:pic>
        <p:nvPicPr>
          <p:cNvPr id="73731" name="Picture 3" descr="Kompas_intern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440363"/>
          </a:xfrm>
          <a:prstGeom prst="rect">
            <a:avLst/>
          </a:prstGeom>
          <a:noFill/>
        </p:spPr>
      </p:pic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3779838" y="6308725"/>
            <a:ext cx="50466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a-DK" sz="1000" i="1"/>
              <a:t>Kilde: http://www.gallup.dk/vores-markedsfokus/medier/printmedier/gallupkompas.aspx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6228184" cy="604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Pierre Bourdieu – fransk sociolog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/>
            <a:r>
              <a:rPr lang="da-DK" sz="2400" i="1" dirty="0"/>
              <a:t>Artikulationsfelter</a:t>
            </a:r>
            <a:r>
              <a:rPr lang="da-DK" sz="2400" dirty="0"/>
              <a:t>: Hverdagens konkrete sammenhænge, hvor livsstilen kommer til udtryk, fx i medieforbrug, fødevarevalg osv.</a:t>
            </a:r>
          </a:p>
        </p:txBody>
      </p:sp>
      <p:pic>
        <p:nvPicPr>
          <p:cNvPr id="58377" name="Picture 9" descr="pierre_bourdieu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23829" y="2362200"/>
            <a:ext cx="2644480" cy="37242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Bourdieus begreb </a:t>
            </a:r>
            <a:r>
              <a:rPr lang="da-DK" i="1"/>
              <a:t>habitus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sz="2400" i="1"/>
              <a:t>Habitus</a:t>
            </a:r>
            <a:r>
              <a:rPr lang="da-DK" sz="2400"/>
              <a:t>: Det vi har i ’bagagen’/vores erfaringer </a:t>
            </a:r>
            <a:r>
              <a:rPr lang="da-DK" sz="2400">
                <a:sym typeface="Wingdings" pitchFamily="2" charset="2"/>
              </a:rPr>
              <a:t> </a:t>
            </a:r>
            <a:r>
              <a:rPr lang="da-DK" sz="2400"/>
              <a:t>indlærte koder, vaner, opførsel osv. </a:t>
            </a:r>
          </a:p>
          <a:p>
            <a:pPr>
              <a:buFont typeface="Wingdings" pitchFamily="2" charset="2"/>
              <a:buNone/>
            </a:pPr>
            <a:r>
              <a:rPr lang="da-DK" sz="2400"/>
              <a:t>Habitus kommer til udtryk i:</a:t>
            </a:r>
          </a:p>
          <a:p>
            <a:pPr>
              <a:buFont typeface="Wingdings" pitchFamily="2" charset="2"/>
              <a:buAutoNum type="arabicPeriod"/>
            </a:pPr>
            <a:r>
              <a:rPr lang="da-DK" sz="2400"/>
              <a:t>Den </a:t>
            </a:r>
            <a:r>
              <a:rPr lang="da-DK" sz="2400" i="1"/>
              <a:t>orden</a:t>
            </a:r>
            <a:r>
              <a:rPr lang="da-DK" sz="2400"/>
              <a:t> og de </a:t>
            </a:r>
            <a:r>
              <a:rPr lang="da-DK" sz="2400" i="1"/>
              <a:t>systematiseringer</a:t>
            </a:r>
            <a:r>
              <a:rPr lang="da-DK" sz="2400"/>
              <a:t> vi benytter os af, fx hvad vi foretrækker, hvilken type musik osv.</a:t>
            </a:r>
          </a:p>
          <a:p>
            <a:pPr>
              <a:buFont typeface="Wingdings" pitchFamily="2" charset="2"/>
              <a:buAutoNum type="arabicPeriod"/>
            </a:pPr>
            <a:r>
              <a:rPr lang="da-DK" sz="2400"/>
              <a:t>Hvordan vi oplever nye ting. Vores habitus benyttes til, </a:t>
            </a:r>
            <a:r>
              <a:rPr lang="da-DK" sz="2400" i="1"/>
              <a:t>at vurdere og skabe holdninger</a:t>
            </a:r>
            <a:r>
              <a:rPr lang="da-DK" sz="2400"/>
              <a:t> til nye ting, og sætte nye indtryk i forbindelse med det vi kender.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637</Words>
  <Application>Microsoft Office PowerPoint</Application>
  <PresentationFormat>Skærmshow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Kontortema</vt:lpstr>
      <vt:lpstr>Livsstilsanalyse i Danmark</vt:lpstr>
      <vt:lpstr>Dagsorden</vt:lpstr>
      <vt:lpstr>Øvelse</vt:lpstr>
      <vt:lpstr>Lærergennemgang af Livsstil</vt:lpstr>
      <vt:lpstr>  Segmentanalysen – fx Minervamodellen</vt:lpstr>
      <vt:lpstr>PowerPoint-præsentation</vt:lpstr>
      <vt:lpstr>PowerPoint-præsentation</vt:lpstr>
      <vt:lpstr>Pierre Bourdieu – fransk sociolog</vt:lpstr>
      <vt:lpstr>Bourdieus begreb habitus</vt:lpstr>
      <vt:lpstr>Sociale kapitaler</vt:lpstr>
      <vt:lpstr>Den økonomiske kapital</vt:lpstr>
      <vt:lpstr>Kulturel kapital</vt:lpstr>
      <vt:lpstr>Social kapital</vt:lpstr>
      <vt:lpstr>Symbolsk kapital</vt:lpstr>
      <vt:lpstr>Andre kapitaler  symbolsk kapital</vt:lpstr>
      <vt:lpstr>Livsstilsanalysens fokus</vt:lpstr>
      <vt:lpstr>Livsstilsanalyse kan fx undersøge</vt:lpstr>
      <vt:lpstr>Afrunding på timen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Livsstilsanalyse i Danmark</dc:title>
  <dc:creator>pb</dc:creator>
  <cp:lastModifiedBy>Peter Brøndum</cp:lastModifiedBy>
  <cp:revision>2</cp:revision>
  <dcterms:created xsi:type="dcterms:W3CDTF">2011-01-26T09:56:54Z</dcterms:created>
  <dcterms:modified xsi:type="dcterms:W3CDTF">2014-08-13T09:52:10Z</dcterms:modified>
</cp:coreProperties>
</file>