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20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7CE3E-44EE-4857-89BF-D61E156651BE}" type="datetimeFigureOut">
              <a:rPr lang="da-DK" smtClean="0"/>
              <a:t>12-08-2014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8B0C0-3CB3-4010-BABF-5EEA408267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72208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7CE3E-44EE-4857-89BF-D61E156651BE}" type="datetimeFigureOut">
              <a:rPr lang="da-DK" smtClean="0"/>
              <a:t>12-08-2014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8B0C0-3CB3-4010-BABF-5EEA408267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23861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7CE3E-44EE-4857-89BF-D61E156651BE}" type="datetimeFigureOut">
              <a:rPr lang="da-DK" smtClean="0"/>
              <a:t>12-08-2014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8B0C0-3CB3-4010-BABF-5EEA408267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78879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7CE3E-44EE-4857-89BF-D61E156651BE}" type="datetimeFigureOut">
              <a:rPr lang="da-DK" smtClean="0"/>
              <a:t>12-08-2014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8B0C0-3CB3-4010-BABF-5EEA408267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17091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7CE3E-44EE-4857-89BF-D61E156651BE}" type="datetimeFigureOut">
              <a:rPr lang="da-DK" smtClean="0"/>
              <a:t>12-08-2014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8B0C0-3CB3-4010-BABF-5EEA408267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59112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7CE3E-44EE-4857-89BF-D61E156651BE}" type="datetimeFigureOut">
              <a:rPr lang="da-DK" smtClean="0"/>
              <a:t>12-08-2014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8B0C0-3CB3-4010-BABF-5EEA408267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97809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7CE3E-44EE-4857-89BF-D61E156651BE}" type="datetimeFigureOut">
              <a:rPr lang="da-DK" smtClean="0"/>
              <a:t>12-08-2014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8B0C0-3CB3-4010-BABF-5EEA408267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32260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7CE3E-44EE-4857-89BF-D61E156651BE}" type="datetimeFigureOut">
              <a:rPr lang="da-DK" smtClean="0"/>
              <a:t>12-08-2014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8B0C0-3CB3-4010-BABF-5EEA408267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62515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7CE3E-44EE-4857-89BF-D61E156651BE}" type="datetimeFigureOut">
              <a:rPr lang="da-DK" smtClean="0"/>
              <a:t>12-08-2014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8B0C0-3CB3-4010-BABF-5EEA408267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01175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7CE3E-44EE-4857-89BF-D61E156651BE}" type="datetimeFigureOut">
              <a:rPr lang="da-DK" smtClean="0"/>
              <a:t>12-08-2014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8B0C0-3CB3-4010-BABF-5EEA408267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9285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7CE3E-44EE-4857-89BF-D61E156651BE}" type="datetimeFigureOut">
              <a:rPr lang="da-DK" smtClean="0"/>
              <a:t>12-08-2014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8B0C0-3CB3-4010-BABF-5EEA408267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30715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87CE3E-44EE-4857-89BF-D61E156651BE}" type="datetimeFigureOut">
              <a:rPr lang="da-DK" smtClean="0"/>
              <a:t>12-08-2014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88B0C0-3CB3-4010-BABF-5EEA408267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94483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tiff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 smtClean="0"/>
              <a:t>1.lektion: Samfund og individ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da-DK" i="1" dirty="0" smtClean="0">
                <a:solidFill>
                  <a:schemeClr val="tx1"/>
                </a:solidFill>
              </a:rPr>
              <a:t>  1.lektion i undervisningsforløbet ”</a:t>
            </a:r>
            <a:r>
              <a:rPr lang="da-DK" b="1" i="1" dirty="0" smtClean="0">
                <a:solidFill>
                  <a:schemeClr val="tx1"/>
                </a:solidFill>
              </a:rPr>
              <a:t>Samfund og individ</a:t>
            </a:r>
            <a:r>
              <a:rPr lang="da-DK" i="1" dirty="0" smtClean="0">
                <a:solidFill>
                  <a:schemeClr val="tx1"/>
                </a:solidFill>
              </a:rPr>
              <a:t>” baseret på kapitel 4, i bogen Luk Samfundet Op!, af Brøndum og Hansen, Columbus 2014 2.udg.</a:t>
            </a:r>
            <a:endParaRPr lang="da-DK" i="1" dirty="0">
              <a:solidFill>
                <a:schemeClr val="tx1"/>
              </a:solidFill>
            </a:endParaRPr>
          </a:p>
        </p:txBody>
      </p:sp>
      <p:pic>
        <p:nvPicPr>
          <p:cNvPr id="4" name="Billede 3" descr="Billede1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877272"/>
            <a:ext cx="9144000" cy="98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582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smtClean="0"/>
              <a:t>1. lektion: Det traditionelle og det moderne samfund </a:t>
            </a:r>
            <a:endParaRPr lang="da-DK" dirty="0"/>
          </a:p>
        </p:txBody>
      </p:sp>
      <p:sp>
        <p:nvSpPr>
          <p:cNvPr id="6" name="Pladsholder til indhold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da-DK" b="1" dirty="0" smtClean="0"/>
              <a:t>Lektien til 1.lektion</a:t>
            </a:r>
            <a:r>
              <a:rPr lang="da-DK" b="1" smtClean="0"/>
              <a:t>: </a:t>
            </a:r>
            <a:r>
              <a:rPr lang="da-DK" smtClean="0"/>
              <a:t>s.56-61 </a:t>
            </a:r>
            <a:r>
              <a:rPr lang="da-DK" dirty="0" smtClean="0"/>
              <a:t>i bogen Luk Samfundet</a:t>
            </a:r>
          </a:p>
          <a:p>
            <a:pPr>
              <a:buNone/>
            </a:pPr>
            <a:r>
              <a:rPr lang="da-DK" dirty="0" smtClean="0"/>
              <a:t>Op!, af Brøndum og Hansen, Columbus 2014 2.udg.,  </a:t>
            </a:r>
          </a:p>
          <a:p>
            <a:pPr>
              <a:buNone/>
            </a:pPr>
            <a:endParaRPr lang="da-DK" dirty="0" smtClean="0"/>
          </a:p>
          <a:p>
            <a:pPr>
              <a:buNone/>
            </a:pPr>
            <a:r>
              <a:rPr lang="da-DK" b="1" dirty="0" smtClean="0"/>
              <a:t>Dagsorden og arbejdsformer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 smtClean="0"/>
              <a:t>Individuel øvelse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 smtClean="0"/>
              <a:t>Fælles opsummering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 err="1" smtClean="0"/>
              <a:t>Tjek-på-lektien-spørgsmål</a:t>
            </a:r>
            <a:endParaRPr lang="da-DK" dirty="0" smtClean="0"/>
          </a:p>
          <a:p>
            <a:pPr marL="514350" indent="-514350">
              <a:buFont typeface="+mj-lt"/>
              <a:buAutoNum type="arabicPeriod"/>
            </a:pPr>
            <a:r>
              <a:rPr lang="da-DK" dirty="0" err="1" smtClean="0"/>
              <a:t>Parøvelse</a:t>
            </a:r>
            <a:endParaRPr lang="da-DK" dirty="0" smtClean="0"/>
          </a:p>
          <a:p>
            <a:pPr marL="514350" indent="-514350">
              <a:buFont typeface="+mj-lt"/>
              <a:buAutoNum type="arabicPeriod"/>
            </a:pPr>
            <a:r>
              <a:rPr lang="da-DK" dirty="0" smtClean="0"/>
              <a:t>Diskussionsøvelse</a:t>
            </a:r>
            <a:endParaRPr lang="da-DK" dirty="0"/>
          </a:p>
        </p:txBody>
      </p:sp>
      <p:pic>
        <p:nvPicPr>
          <p:cNvPr id="5" name="Billede 4" descr="Billede1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877272"/>
            <a:ext cx="9144000" cy="98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31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755576" y="692696"/>
            <a:ext cx="7772400" cy="1470025"/>
          </a:xfrm>
        </p:spPr>
        <p:txBody>
          <a:bodyPr/>
          <a:lstStyle/>
          <a:p>
            <a:r>
              <a:rPr lang="da-DK" dirty="0" smtClean="0"/>
              <a:t>Individuel øvelse</a:t>
            </a:r>
            <a:endParaRPr lang="da-DK" dirty="0"/>
          </a:p>
        </p:txBody>
      </p:sp>
      <p:sp>
        <p:nvSpPr>
          <p:cNvPr id="5" name="Undertitel 4"/>
          <p:cNvSpPr>
            <a:spLocks noGrp="1"/>
          </p:cNvSpPr>
          <p:nvPr>
            <p:ph type="subTitle" idx="1"/>
          </p:nvPr>
        </p:nvSpPr>
        <p:spPr>
          <a:xfrm>
            <a:off x="1371600" y="3212976"/>
            <a:ext cx="6400800" cy="2425824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da-DK" sz="4000" dirty="0" smtClean="0"/>
              <a:t>Skriv: Hvorfor har du valgt at gå i gymnasiet/hf?</a:t>
            </a:r>
          </a:p>
        </p:txBody>
      </p:sp>
      <p:pic>
        <p:nvPicPr>
          <p:cNvPr id="6" name="Billede 5" descr="Billede1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877272"/>
            <a:ext cx="9144000" cy="98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34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755576" y="692696"/>
            <a:ext cx="7772400" cy="1470025"/>
          </a:xfrm>
        </p:spPr>
        <p:txBody>
          <a:bodyPr/>
          <a:lstStyle/>
          <a:p>
            <a:r>
              <a:rPr lang="da-DK" dirty="0" err="1" smtClean="0"/>
              <a:t>Parøvelse</a:t>
            </a:r>
            <a:endParaRPr lang="da-DK" dirty="0"/>
          </a:p>
        </p:txBody>
      </p:sp>
      <p:sp>
        <p:nvSpPr>
          <p:cNvPr id="5" name="Undertitel 4"/>
          <p:cNvSpPr>
            <a:spLocks noGrp="1"/>
          </p:cNvSpPr>
          <p:nvPr>
            <p:ph type="subTitle" idx="1"/>
          </p:nvPr>
        </p:nvSpPr>
        <p:spPr>
          <a:xfrm>
            <a:off x="1371600" y="3645024"/>
            <a:ext cx="6400800" cy="1993776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da-DK" i="1" dirty="0" smtClean="0"/>
              <a:t> </a:t>
            </a:r>
            <a:r>
              <a:rPr lang="da-DK" sz="4000" dirty="0" smtClean="0"/>
              <a:t>Læs op for hinanden i par. I skal kunne genfortælle den andens historie</a:t>
            </a:r>
          </a:p>
        </p:txBody>
      </p:sp>
      <p:pic>
        <p:nvPicPr>
          <p:cNvPr id="6" name="Billede 5" descr="Billede1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877272"/>
            <a:ext cx="9144000" cy="98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186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755576" y="692696"/>
            <a:ext cx="7772400" cy="1470025"/>
          </a:xfrm>
        </p:spPr>
        <p:txBody>
          <a:bodyPr/>
          <a:lstStyle/>
          <a:p>
            <a:r>
              <a:rPr lang="da-DK" dirty="0" smtClean="0"/>
              <a:t>Fælles opsummering</a:t>
            </a:r>
            <a:endParaRPr lang="da-DK" dirty="0"/>
          </a:p>
        </p:txBody>
      </p:sp>
      <p:sp>
        <p:nvSpPr>
          <p:cNvPr id="6" name="Undertitel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Billede 4" descr="Billede1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877272"/>
            <a:ext cx="9144000" cy="98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4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ctrTitle"/>
          </p:nvPr>
        </p:nvSpPr>
        <p:spPr>
          <a:xfrm>
            <a:off x="827584" y="1628800"/>
            <a:ext cx="7772400" cy="1470025"/>
          </a:xfrm>
        </p:spPr>
        <p:txBody>
          <a:bodyPr/>
          <a:lstStyle/>
          <a:p>
            <a:r>
              <a:rPr lang="da-DK" dirty="0" smtClean="0"/>
              <a:t>Tjek på lektien</a:t>
            </a:r>
            <a:endParaRPr lang="da-DK" dirty="0"/>
          </a:p>
        </p:txBody>
      </p:sp>
      <p:sp>
        <p:nvSpPr>
          <p:cNvPr id="8" name="Pladsholder til indhold 7"/>
          <p:cNvSpPr>
            <a:spLocks noGrp="1"/>
          </p:cNvSpPr>
          <p:nvPr>
            <p:ph type="subTitle" idx="1"/>
          </p:nvPr>
        </p:nvSpPr>
        <p:spPr>
          <a:xfrm>
            <a:off x="1371600" y="3140968"/>
            <a:ext cx="6400800" cy="2497832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da-DK" dirty="0" smtClean="0"/>
              <a:t>Hvad menes med det ’traditionelle’, det ’moderne’ og det ’senmoderne’ samfund?</a:t>
            </a:r>
          </a:p>
          <a:p>
            <a:pPr lvl="0">
              <a:buFontTx/>
              <a:buChar char="-"/>
            </a:pPr>
            <a:r>
              <a:rPr lang="da-DK" dirty="0" smtClean="0"/>
              <a:t> Hvad er forskellen på at være ’traditionsstyret’ og ’</a:t>
            </a:r>
            <a:r>
              <a:rPr lang="da-DK" dirty="0" err="1" smtClean="0"/>
              <a:t>indrestyret</a:t>
            </a:r>
            <a:r>
              <a:rPr lang="da-DK" dirty="0" smtClean="0"/>
              <a:t>’?</a:t>
            </a:r>
          </a:p>
          <a:p>
            <a:pPr lvl="0"/>
            <a:r>
              <a:rPr lang="da-DK" dirty="0" smtClean="0"/>
              <a:t>(se figur 4.1 og 4.3 fra bogen, s. 58 &amp; 61)</a:t>
            </a:r>
          </a:p>
          <a:p>
            <a:pPr lvl="0"/>
            <a:endParaRPr lang="da-DK" dirty="0" smtClean="0"/>
          </a:p>
          <a:p>
            <a:endParaRPr lang="da-DK" dirty="0"/>
          </a:p>
        </p:txBody>
      </p:sp>
      <p:pic>
        <p:nvPicPr>
          <p:cNvPr id="4" name="Billede 3" descr="kamæle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76256" y="620688"/>
            <a:ext cx="1535435" cy="1952086"/>
          </a:xfrm>
          <a:prstGeom prst="rect">
            <a:avLst/>
          </a:prstGeom>
        </p:spPr>
      </p:pic>
      <p:pic>
        <p:nvPicPr>
          <p:cNvPr id="5" name="Billede 4" descr="my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692696"/>
            <a:ext cx="1742463" cy="1644402"/>
          </a:xfrm>
          <a:prstGeom prst="rect">
            <a:avLst/>
          </a:prstGeom>
        </p:spPr>
      </p:pic>
      <p:pic>
        <p:nvPicPr>
          <p:cNvPr id="6" name="Billede 5" descr="sneg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07904" y="548680"/>
            <a:ext cx="2018822" cy="1512168"/>
          </a:xfrm>
          <a:prstGeom prst="rect">
            <a:avLst/>
          </a:prstGeom>
        </p:spPr>
      </p:pic>
      <p:sp>
        <p:nvSpPr>
          <p:cNvPr id="9" name="Tekstboks 8"/>
          <p:cNvSpPr txBox="1"/>
          <p:nvPr/>
        </p:nvSpPr>
        <p:spPr>
          <a:xfrm>
            <a:off x="755576" y="332656"/>
            <a:ext cx="1738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Traditionsstyring</a:t>
            </a:r>
            <a:endParaRPr lang="da-DK" dirty="0"/>
          </a:p>
        </p:txBody>
      </p:sp>
      <p:sp>
        <p:nvSpPr>
          <p:cNvPr id="10" name="Tekstboks 9"/>
          <p:cNvSpPr txBox="1"/>
          <p:nvPr/>
        </p:nvSpPr>
        <p:spPr>
          <a:xfrm>
            <a:off x="3995936" y="188640"/>
            <a:ext cx="1310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err="1" smtClean="0"/>
              <a:t>Indrestyring</a:t>
            </a:r>
            <a:endParaRPr lang="da-DK" dirty="0"/>
          </a:p>
        </p:txBody>
      </p:sp>
      <p:sp>
        <p:nvSpPr>
          <p:cNvPr id="11" name="Tekstboks 10"/>
          <p:cNvSpPr txBox="1"/>
          <p:nvPr/>
        </p:nvSpPr>
        <p:spPr>
          <a:xfrm>
            <a:off x="6876256" y="260648"/>
            <a:ext cx="1523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Gruppestyring</a:t>
            </a:r>
            <a:endParaRPr lang="da-DK" dirty="0"/>
          </a:p>
        </p:txBody>
      </p:sp>
      <p:pic>
        <p:nvPicPr>
          <p:cNvPr id="12" name="Billede 11" descr="Billede1.t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5877272"/>
            <a:ext cx="9144000" cy="98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504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ctrTitle"/>
          </p:nvPr>
        </p:nvSpPr>
        <p:spPr>
          <a:xfrm>
            <a:off x="755576" y="764704"/>
            <a:ext cx="7772400" cy="1470025"/>
          </a:xfrm>
        </p:spPr>
        <p:txBody>
          <a:bodyPr/>
          <a:lstStyle/>
          <a:p>
            <a:r>
              <a:rPr lang="da-DK" dirty="0" err="1" smtClean="0"/>
              <a:t>Parøvelse</a:t>
            </a:r>
            <a:endParaRPr lang="da-DK" dirty="0"/>
          </a:p>
        </p:txBody>
      </p:sp>
      <p:sp>
        <p:nvSpPr>
          <p:cNvPr id="8" name="Pladsholder til indhold 7"/>
          <p:cNvSpPr>
            <a:spLocks noGrp="1"/>
          </p:cNvSpPr>
          <p:nvPr>
            <p:ph type="subTitle" idx="1"/>
          </p:nvPr>
        </p:nvSpPr>
        <p:spPr>
          <a:xfrm>
            <a:off x="1371600" y="3140968"/>
            <a:ext cx="6400800" cy="2497832"/>
          </a:xfrm>
        </p:spPr>
        <p:txBody>
          <a:bodyPr>
            <a:normAutofit/>
          </a:bodyPr>
          <a:lstStyle/>
          <a:p>
            <a:r>
              <a:rPr lang="da-DK" dirty="0" smtClean="0"/>
              <a:t>- Kig på det I skrev ned i starten af timen. Er der spor af traditions- og </a:t>
            </a:r>
            <a:r>
              <a:rPr lang="da-DK" dirty="0" err="1" smtClean="0"/>
              <a:t>indrestyring</a:t>
            </a:r>
            <a:r>
              <a:rPr lang="da-DK" dirty="0" smtClean="0"/>
              <a:t> i jeres begrundelser for at starte på gymnasiet/hf? </a:t>
            </a:r>
          </a:p>
          <a:p>
            <a:pPr lvl="0"/>
            <a:endParaRPr lang="da-DK" dirty="0" smtClean="0"/>
          </a:p>
          <a:p>
            <a:pPr lvl="0"/>
            <a:endParaRPr lang="da-DK" dirty="0" smtClean="0"/>
          </a:p>
          <a:p>
            <a:endParaRPr lang="da-DK" dirty="0"/>
          </a:p>
        </p:txBody>
      </p:sp>
      <p:pic>
        <p:nvPicPr>
          <p:cNvPr id="4" name="Billede 3" descr="Billede1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877272"/>
            <a:ext cx="9144000" cy="98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342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ctrTitle"/>
          </p:nvPr>
        </p:nvSpPr>
        <p:spPr>
          <a:xfrm>
            <a:off x="755576" y="764704"/>
            <a:ext cx="7772400" cy="1470025"/>
          </a:xfrm>
        </p:spPr>
        <p:txBody>
          <a:bodyPr/>
          <a:lstStyle/>
          <a:p>
            <a:r>
              <a:rPr lang="da-DK" dirty="0" smtClean="0"/>
              <a:t>Fælles opsummering</a:t>
            </a:r>
            <a:endParaRPr lang="da-DK" dirty="0"/>
          </a:p>
        </p:txBody>
      </p:sp>
      <p:sp>
        <p:nvSpPr>
          <p:cNvPr id="8" name="Pladsholder til indhold 7"/>
          <p:cNvSpPr>
            <a:spLocks noGrp="1"/>
          </p:cNvSpPr>
          <p:nvPr>
            <p:ph type="subTitle" idx="1"/>
          </p:nvPr>
        </p:nvSpPr>
        <p:spPr>
          <a:xfrm>
            <a:off x="1371600" y="3140968"/>
            <a:ext cx="6400800" cy="2497832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da-DK" dirty="0" smtClean="0"/>
              <a:t>Er vi stadig ’traditions’ og ’</a:t>
            </a:r>
            <a:r>
              <a:rPr lang="da-DK" dirty="0" err="1" smtClean="0"/>
              <a:t>indrestyrede</a:t>
            </a:r>
            <a:r>
              <a:rPr lang="da-DK" dirty="0" smtClean="0"/>
              <a:t>’?                                 (elevernes ord op på tavlen)</a:t>
            </a:r>
          </a:p>
          <a:p>
            <a:pPr lvl="0"/>
            <a:endParaRPr lang="da-DK" dirty="0" smtClean="0"/>
          </a:p>
          <a:p>
            <a:pPr lvl="0"/>
            <a:endParaRPr lang="da-DK" dirty="0" smtClean="0"/>
          </a:p>
          <a:p>
            <a:endParaRPr lang="da-DK" dirty="0"/>
          </a:p>
        </p:txBody>
      </p:sp>
      <p:pic>
        <p:nvPicPr>
          <p:cNvPr id="4" name="Billede 3" descr="Fig 4.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476673"/>
            <a:ext cx="7485727" cy="4536504"/>
          </a:xfrm>
          <a:prstGeom prst="rect">
            <a:avLst/>
          </a:prstGeom>
        </p:spPr>
      </p:pic>
      <p:sp>
        <p:nvSpPr>
          <p:cNvPr id="5" name="Tekstboks 4"/>
          <p:cNvSpPr txBox="1"/>
          <p:nvPr/>
        </p:nvSpPr>
        <p:spPr>
          <a:xfrm>
            <a:off x="611560" y="5085184"/>
            <a:ext cx="734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i="1" dirty="0" smtClean="0"/>
              <a:t>Har </a:t>
            </a:r>
            <a:r>
              <a:rPr lang="da-DK" sz="2400" i="1" dirty="0" err="1" smtClean="0"/>
              <a:t>Tönnies</a:t>
            </a:r>
            <a:r>
              <a:rPr lang="da-DK" sz="2400" i="1" dirty="0" smtClean="0"/>
              <a:t> ret i sin pessimisme omkring det moderne samfunds udvikling?</a:t>
            </a:r>
            <a:endParaRPr lang="da-DK" sz="2400" i="1" dirty="0"/>
          </a:p>
        </p:txBody>
      </p:sp>
      <p:pic>
        <p:nvPicPr>
          <p:cNvPr id="6" name="Billede 5" descr="Billede1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877272"/>
            <a:ext cx="9144000" cy="98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580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5" grpId="0"/>
    </p:bld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211</Words>
  <Application>Microsoft Office PowerPoint</Application>
  <PresentationFormat>Skærmshow (4:3)</PresentationFormat>
  <Paragraphs>31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8</vt:i4>
      </vt:variant>
    </vt:vector>
  </HeadingPairs>
  <TitlesOfParts>
    <vt:vector size="9" baseType="lpstr">
      <vt:lpstr>Kontortema</vt:lpstr>
      <vt:lpstr>1.lektion: Samfund og individ</vt:lpstr>
      <vt:lpstr>1. lektion: Det traditionelle og det moderne samfund </vt:lpstr>
      <vt:lpstr>Individuel øvelse</vt:lpstr>
      <vt:lpstr>Parøvelse</vt:lpstr>
      <vt:lpstr>Fælles opsummering</vt:lpstr>
      <vt:lpstr>Tjek på lektien</vt:lpstr>
      <vt:lpstr>Parøvelse</vt:lpstr>
      <vt:lpstr>Fælles opsummering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1.lektion: Samfund og individ</dc:title>
  <dc:creator>Peter Brøndum</dc:creator>
  <cp:lastModifiedBy>Peter Brøndum</cp:lastModifiedBy>
  <cp:revision>3</cp:revision>
  <dcterms:created xsi:type="dcterms:W3CDTF">2014-08-12T05:53:48Z</dcterms:created>
  <dcterms:modified xsi:type="dcterms:W3CDTF">2014-08-12T06:05:10Z</dcterms:modified>
</cp:coreProperties>
</file>