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3A6-34B7-4ABD-A7D4-280D9746F1E4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0B3C-6CD4-4620-9E6F-6F01FEE3D7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3A6-34B7-4ABD-A7D4-280D9746F1E4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0B3C-6CD4-4620-9E6F-6F01FEE3D7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09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3A6-34B7-4ABD-A7D4-280D9746F1E4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0B3C-6CD4-4620-9E6F-6F01FEE3D7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43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3A6-34B7-4ABD-A7D4-280D9746F1E4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0B3C-6CD4-4620-9E6F-6F01FEE3D7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959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3A6-34B7-4ABD-A7D4-280D9746F1E4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0B3C-6CD4-4620-9E6F-6F01FEE3D7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710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3A6-34B7-4ABD-A7D4-280D9746F1E4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0B3C-6CD4-4620-9E6F-6F01FEE3D7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977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3A6-34B7-4ABD-A7D4-280D9746F1E4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0B3C-6CD4-4620-9E6F-6F01FEE3D7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71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3A6-34B7-4ABD-A7D4-280D9746F1E4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0B3C-6CD4-4620-9E6F-6F01FEE3D7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199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3A6-34B7-4ABD-A7D4-280D9746F1E4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0B3C-6CD4-4620-9E6F-6F01FEE3D7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429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3A6-34B7-4ABD-A7D4-280D9746F1E4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0B3C-6CD4-4620-9E6F-6F01FEE3D7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184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3A6-34B7-4ABD-A7D4-280D9746F1E4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0B3C-6CD4-4620-9E6F-6F01FEE3D7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883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13A6-34B7-4ABD-A7D4-280D9746F1E4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0B3C-6CD4-4620-9E6F-6F01FEE3D7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507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infomedia.d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infomedia.d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918648" cy="1827634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2.lektion: </a:t>
            </a:r>
            <a:r>
              <a:rPr lang="da-DK" sz="4000" dirty="0" smtClean="0"/>
              <a:t>Socialisationsprocessen – hvorfor er vi mennesker, som vi er? - II </a:t>
            </a:r>
            <a:endParaRPr lang="da-DK" sz="4000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656184"/>
          </a:xfrm>
        </p:spPr>
        <p:txBody>
          <a:bodyPr>
            <a:normAutofit fontScale="85000" lnSpcReduction="10000"/>
          </a:bodyPr>
          <a:lstStyle/>
          <a:p>
            <a:r>
              <a:rPr lang="da-DK" i="1" dirty="0" smtClean="0">
                <a:solidFill>
                  <a:schemeClr val="tx1"/>
                </a:solidFill>
              </a:rPr>
              <a:t>2.Lektion i undervisningsforløbet ”</a:t>
            </a:r>
            <a:r>
              <a:rPr lang="da-DK" b="1" i="1" dirty="0" smtClean="0">
                <a:solidFill>
                  <a:schemeClr val="tx1"/>
                </a:solidFill>
              </a:rPr>
              <a:t>Identitet i forandring</a:t>
            </a:r>
            <a:r>
              <a:rPr lang="da-DK" i="1" dirty="0" smtClean="0">
                <a:solidFill>
                  <a:schemeClr val="tx1"/>
                </a:solidFill>
              </a:rPr>
              <a:t>”, baseret på kapitel 3 i </a:t>
            </a:r>
            <a:r>
              <a:rPr lang="da-DK" i="1" dirty="0">
                <a:solidFill>
                  <a:schemeClr val="tx1"/>
                </a:solidFill>
              </a:rPr>
              <a:t>L</a:t>
            </a:r>
            <a:r>
              <a:rPr lang="da-DK" i="1" dirty="0" smtClean="0">
                <a:solidFill>
                  <a:schemeClr val="tx1"/>
                </a:solidFill>
              </a:rPr>
              <a:t>uk Samfundet Op! af Brøndum og Hansen, Columbus 2014 2.udg.</a:t>
            </a:r>
            <a:endParaRPr lang="da-DK" i="1" dirty="0">
              <a:solidFill>
                <a:schemeClr val="tx1"/>
              </a:solidFill>
            </a:endParaRPr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1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da-DK" sz="3000" b="1" u="sng" dirty="0"/>
              <a:t>2</a:t>
            </a:r>
            <a:r>
              <a:rPr lang="da-DK" sz="3000" b="1" u="sng" dirty="0" smtClean="0"/>
              <a:t>.lektion:</a:t>
            </a:r>
            <a:r>
              <a:rPr lang="da-DK" sz="3000" b="1" dirty="0" smtClean="0"/>
              <a:t> Socialisationsprocessen – hvorfor er vi mennesker, som vi er? - II</a:t>
            </a:r>
            <a:endParaRPr lang="da-DK" sz="3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>
            <a:normAutofit fontScale="92500" lnSpcReduction="20000"/>
          </a:bodyPr>
          <a:lstStyle/>
          <a:p>
            <a:r>
              <a:rPr lang="da-DK" b="1" dirty="0" smtClean="0"/>
              <a:t>Lektie til 2.lektion</a:t>
            </a:r>
            <a:r>
              <a:rPr lang="da-DK" dirty="0" smtClean="0"/>
              <a:t>:”</a:t>
            </a:r>
            <a:r>
              <a:rPr lang="da-DK" dirty="0"/>
              <a:t>Genopdagelse - Familien vender stærkt tilbage”, af Per Schultz Jørgensen, Politiken 3.3.2008 (artiklen kan hentes på </a:t>
            </a:r>
            <a:r>
              <a:rPr lang="da-DK" u="sng" dirty="0" smtClean="0">
                <a:hlinkClick r:id="rId2"/>
              </a:rPr>
              <a:t>www.infomedia.dk</a:t>
            </a:r>
            <a:r>
              <a:rPr lang="da-DK" u="sng" dirty="0" smtClean="0"/>
              <a:t>) </a:t>
            </a:r>
            <a:r>
              <a:rPr lang="da-DK" dirty="0" smtClean="0"/>
              <a:t>og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s.35-42 i Luk samfundet op! af Brøndum og Hansen, Columbus 2014 2.udg.</a:t>
            </a:r>
            <a:endParaRPr lang="da-DK" dirty="0" smtClean="0"/>
          </a:p>
          <a:p>
            <a:r>
              <a:rPr lang="da-DK" b="1" dirty="0" smtClean="0"/>
              <a:t>Dagsorden og arbejdsformer</a:t>
            </a:r>
          </a:p>
          <a:p>
            <a:pPr lvl="1"/>
            <a:r>
              <a:rPr lang="da-DK" dirty="0" smtClean="0"/>
              <a:t>Fælles øvelse: Undersøg jeres klasse</a:t>
            </a:r>
          </a:p>
          <a:p>
            <a:pPr lvl="1"/>
            <a:r>
              <a:rPr lang="da-DK" dirty="0" smtClean="0"/>
              <a:t>Gruppeøvelse: </a:t>
            </a:r>
          </a:p>
          <a:p>
            <a:pPr lvl="1"/>
            <a:r>
              <a:rPr lang="da-DK" dirty="0" smtClean="0"/>
              <a:t>Fælles opsamling:</a:t>
            </a:r>
          </a:p>
          <a:p>
            <a:pPr lvl="1"/>
            <a:r>
              <a:rPr lang="da-DK" dirty="0" smtClean="0"/>
              <a:t>Gruppeøvelse: Fokusgruppeinterview - del I</a:t>
            </a:r>
          </a:p>
          <a:p>
            <a:pPr lvl="1"/>
            <a:endParaRPr lang="da-DK" dirty="0" smtClean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05264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1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Øvelse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da-DK" b="1" dirty="0"/>
              <a:t>Fælles øvelse - Undersøg jeres klasse! (6 min)</a:t>
            </a:r>
            <a:endParaRPr lang="da-DK" dirty="0"/>
          </a:p>
          <a:p>
            <a:pPr lvl="0"/>
            <a:r>
              <a:rPr lang="da-DK" dirty="0"/>
              <a:t>Lav en lille undersøgelse i jeres klasse af, hvor mange der er skilsmissebørn.</a:t>
            </a:r>
          </a:p>
          <a:p>
            <a:pPr lvl="0"/>
            <a:r>
              <a:rPr lang="da-DK" dirty="0"/>
              <a:t>Undersøg i klassen hvor mange forskellige familieformer der er.</a:t>
            </a:r>
          </a:p>
          <a:p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1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</a:t>
            </a:r>
            <a:r>
              <a:rPr lang="da-DK" dirty="0" smtClean="0"/>
              <a:t>velse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da-DK" b="1" dirty="0"/>
              <a:t>Gruppeøvelser </a:t>
            </a:r>
            <a:r>
              <a:rPr lang="da-DK" b="1" dirty="0" smtClean="0"/>
              <a:t>- grupper a 3 personer (12 </a:t>
            </a:r>
            <a:r>
              <a:rPr lang="da-DK" b="1" dirty="0"/>
              <a:t>min)</a:t>
            </a:r>
            <a:r>
              <a:rPr lang="da-DK" dirty="0"/>
              <a:t>: </a:t>
            </a:r>
          </a:p>
          <a:p>
            <a:pPr lvl="0"/>
            <a:r>
              <a:rPr lang="da-DK" dirty="0"/>
              <a:t>Diskuter </a:t>
            </a:r>
            <a:r>
              <a:rPr lang="da-DK" dirty="0" smtClean="0"/>
              <a:t>om </a:t>
            </a:r>
            <a:r>
              <a:rPr lang="da-DK" dirty="0"/>
              <a:t>det har betydning, at den sekundære socialisation har fået langt større indflydelse på barnets socialisation i dagens samfund. I skal i den forbindelse bruge tekstboks 3.2 </a:t>
            </a:r>
            <a:r>
              <a:rPr lang="da-DK" dirty="0" smtClean="0"/>
              <a:t>s.40-41 i Luk Samfundet Op! omhandlende dobbeltsocialisation</a:t>
            </a:r>
            <a:endParaRPr lang="da-DK" dirty="0"/>
          </a:p>
          <a:p>
            <a:pPr>
              <a:buNone/>
            </a:pPr>
            <a:endParaRPr lang="da-DK" dirty="0"/>
          </a:p>
          <a:p>
            <a:pPr lvl="0"/>
            <a:r>
              <a:rPr lang="da-DK" dirty="0"/>
              <a:t>Diskuter </a:t>
            </a:r>
            <a:r>
              <a:rPr lang="da-DK" dirty="0" smtClean="0"/>
              <a:t>på </a:t>
            </a:r>
            <a:r>
              <a:rPr lang="da-DK" dirty="0"/>
              <a:t>baggrund af artiklen ”Genopdagelse - Familien vender stærkt tilbage”, af Per Schultz Jørgensen, Politiken 3.3.2008 (artiklen kan hentes på </a:t>
            </a:r>
            <a:r>
              <a:rPr lang="da-DK" u="sng" dirty="0" err="1">
                <a:hlinkClick r:id="rId2"/>
              </a:rPr>
              <a:t>www.infomedia.dk</a:t>
            </a:r>
            <a:r>
              <a:rPr lang="da-DK" dirty="0"/>
              <a:t> ) </a:t>
            </a:r>
            <a:r>
              <a:rPr lang="da-DK" dirty="0" smtClean="0"/>
              <a:t>om </a:t>
            </a:r>
            <a:r>
              <a:rPr lang="da-DK" dirty="0"/>
              <a:t>Schultz Jørgensen fortsat har ret i sin hypotese om, at familien er ved at blive genopdaget i det danske samfund. For at kunne vurdere dette, kan I bl.a. bruge tabel </a:t>
            </a:r>
            <a:r>
              <a:rPr lang="da-DK" dirty="0" smtClean="0"/>
              <a:t>2.10 </a:t>
            </a:r>
            <a:r>
              <a:rPr lang="da-DK" dirty="0"/>
              <a:t>og figur </a:t>
            </a:r>
            <a:r>
              <a:rPr lang="da-DK" dirty="0" smtClean="0"/>
              <a:t>2.2 </a:t>
            </a:r>
            <a:r>
              <a:rPr lang="da-DK" dirty="0"/>
              <a:t>s.8 fra Samfundsstatistik </a:t>
            </a:r>
            <a:r>
              <a:rPr lang="da-DK" dirty="0" smtClean="0"/>
              <a:t>2013 </a:t>
            </a:r>
            <a:r>
              <a:rPr lang="da-DK" dirty="0"/>
              <a:t>som sammenligningsgrundlag. </a:t>
            </a:r>
            <a:r>
              <a:rPr lang="da-DK" dirty="0" smtClean="0"/>
              <a:t>Diskuter</a:t>
            </a:r>
            <a:r>
              <a:rPr lang="da-DK" dirty="0"/>
              <a:t>, hvordan de mange skilsmisser i det senmoderne samfund kan forklares</a:t>
            </a:r>
            <a:r>
              <a:rPr lang="da-DK" dirty="0" smtClean="0"/>
              <a:t>. HUSK (tabellerne skal indgå i gruppens forklaring i den fælles opsamling)</a:t>
            </a:r>
            <a:endParaRPr lang="da-DK" dirty="0"/>
          </a:p>
          <a:p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3256"/>
            <a:ext cx="9144000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4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opsamling (6 min.)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Grupperne præsenterer de konklusioner de er nået frem til.</a:t>
            </a:r>
          </a:p>
          <a:p>
            <a:endParaRPr lang="da-DK" dirty="0" smtClean="0"/>
          </a:p>
          <a:p>
            <a:r>
              <a:rPr lang="da-DK" dirty="0" smtClean="0"/>
              <a:t>Brugen af de to tabeller er tydelig i gruppernes forklaringer.</a:t>
            </a:r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a-DK" sz="3200" b="1" dirty="0" smtClean="0"/>
              <a:t>Øvelse – etape 1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da-DK" sz="1400" b="1" dirty="0">
                <a:latin typeface="Times New Roman" pitchFamily="18" charset="0"/>
                <a:cs typeface="Times New Roman" pitchFamily="18" charset="0"/>
              </a:rPr>
              <a:t>Gruppeøvelse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a-DK" sz="1400" b="1" dirty="0">
                <a:latin typeface="Times New Roman" pitchFamily="18" charset="0"/>
                <a:cs typeface="Times New Roman" pitchFamily="18" charset="0"/>
              </a:rPr>
              <a:t>Fokusgruppeinterview del 1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1400" b="1" dirty="0">
                <a:latin typeface="Times New Roman" pitchFamily="18" charset="0"/>
                <a:cs typeface="Times New Roman" pitchFamily="18" charset="0"/>
              </a:rPr>
              <a:t>(30 min)</a:t>
            </a:r>
            <a:endParaRPr lang="da-DK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Læreren inddeler klassen i et lige antal grupper på ca. 5-6 personer pr. gruppe. (godt hvis dette er gjort på </a:t>
            </a:r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forhånd)</a:t>
            </a:r>
          </a:p>
          <a:p>
            <a:pPr lvl="0"/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Grupperne 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udarbejder et mindmap over, hvad der kendetegner unge i dag. </a:t>
            </a:r>
            <a:endParaRPr lang="da-DK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Grupperne 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udvælger det emne, som de finder mest interessant vedr. unge i dag og samtidig mest realistisk at undersøge i et </a:t>
            </a:r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fokusgruppeinterview.</a:t>
            </a:r>
          </a:p>
          <a:p>
            <a:pPr lvl="0"/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Læreren 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godkender gruppernes emner og coacher grupperne – jf. pkt. 5 - i deres arbejde med at lave </a:t>
            </a:r>
          </a:p>
          <a:p>
            <a:pPr lvl="1"/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En indledning der afgrænser emnet</a:t>
            </a:r>
          </a:p>
          <a:p>
            <a:pPr lvl="1"/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Præcise, konkrete og udfordrende spørgsmål </a:t>
            </a:r>
          </a:p>
          <a:p>
            <a:pPr lvl="1"/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En plan B, hvis emnet ikke er holdbart eller spørgsmålene er tilstrækkelige.</a:t>
            </a:r>
          </a:p>
          <a:p>
            <a:pPr>
              <a:buNone/>
            </a:pP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Grupperne udarbejder de spørgsmål til emnet, der skal være grundlag for en diskussion i ca.10 minutter i en gruppe af unge på 5-6 stk. </a:t>
            </a:r>
          </a:p>
          <a:p>
            <a:pPr lvl="0"/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Grupperne udvælger en ordstyrer, en spørgsmålsstiller og 2-3 referenter. De varetager følgende opgaver under fokusgruppeinterviewet:</a:t>
            </a:r>
          </a:p>
          <a:p>
            <a:pPr lvl="1"/>
            <a:r>
              <a:rPr lang="da-DK" sz="1400" b="1" i="1" dirty="0">
                <a:latin typeface="Times New Roman" pitchFamily="18" charset="0"/>
                <a:cs typeface="Times New Roman" pitchFamily="18" charset="0"/>
              </a:rPr>
              <a:t>Ordstyreren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: holder øje med tiden (10 min.), laver talerlister og sørger for, at diskussionen ikke løber løbsk</a:t>
            </a:r>
          </a:p>
          <a:p>
            <a:pPr lvl="1"/>
            <a:r>
              <a:rPr lang="da-DK" sz="1400" b="1" i="1" dirty="0">
                <a:latin typeface="Times New Roman" pitchFamily="18" charset="0"/>
                <a:cs typeface="Times New Roman" pitchFamily="18" charset="0"/>
              </a:rPr>
              <a:t>Spørgsmålsstilleren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: Læser de introducerende spørgsmål op, og er klar med yderligere spørgsmål, hvis det er nødvendigt.</a:t>
            </a:r>
          </a:p>
          <a:p>
            <a:pPr lvl="1"/>
            <a:r>
              <a:rPr lang="da-DK" sz="1400" b="1" i="1" dirty="0">
                <a:latin typeface="Times New Roman" pitchFamily="18" charset="0"/>
                <a:cs typeface="Times New Roman" pitchFamily="18" charset="0"/>
              </a:rPr>
              <a:t>Referenterne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: Forsøger hver især at lave et fyldigt referat af interviewet.</a:t>
            </a:r>
          </a:p>
          <a:p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Læreren 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sammensætter nu grupperne, så to efterfølgende fokusgruppeinterviews ikke omhandler det samme emner omkring unge.</a:t>
            </a:r>
          </a:p>
          <a:p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da-DK" sz="1400" b="1" dirty="0" smtClean="0">
                <a:latin typeface="Times New Roman" pitchFamily="18" charset="0"/>
                <a:cs typeface="Times New Roman" pitchFamily="18" charset="0"/>
              </a:rPr>
              <a:t>Første </a:t>
            </a:r>
            <a:r>
              <a:rPr lang="da-DK" sz="1400" b="1" dirty="0">
                <a:latin typeface="Times New Roman" pitchFamily="18" charset="0"/>
                <a:cs typeface="Times New Roman" pitchFamily="18" charset="0"/>
              </a:rPr>
              <a:t>runde fokusgruppeinterview (10 min)</a:t>
            </a:r>
            <a:endParaRPr lang="da-DK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6096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451</Words>
  <Application>Microsoft Office PowerPoint</Application>
  <PresentationFormat>Skærmshow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2.lektion: Socialisationsprocessen – hvorfor er vi mennesker, som vi er? - II </vt:lpstr>
      <vt:lpstr>2.lektion: Socialisationsprocessen – hvorfor er vi mennesker, som vi er? - II</vt:lpstr>
      <vt:lpstr>Øvelse</vt:lpstr>
      <vt:lpstr>Øvelse</vt:lpstr>
      <vt:lpstr>Fælles opsamling (6 min.)</vt:lpstr>
      <vt:lpstr>Øvelse – etape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2.lektion: Socialisationsprocessen – hvorfor er vi mennesker, som vi er? - II </dc:title>
  <dc:creator>Peter Brøndum</dc:creator>
  <cp:lastModifiedBy>Peter Brøndum</cp:lastModifiedBy>
  <cp:revision>3</cp:revision>
  <dcterms:created xsi:type="dcterms:W3CDTF">2014-08-08T12:31:54Z</dcterms:created>
  <dcterms:modified xsi:type="dcterms:W3CDTF">2014-08-08T12:37:43Z</dcterms:modified>
</cp:coreProperties>
</file>