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6C679-6B91-4D8D-83C8-9E3B4C76AB6F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59A56-A903-40B3-B0A6-322C75A032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60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2F1-29F7-4EE1-9BD9-1A01C5A8F5A8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2656-5AF4-4BEB-A9C9-CC6DC61D9820}" type="datetimeFigureOut">
              <a:rPr lang="da-DK" smtClean="0"/>
              <a:t>01-09-2014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4ED5-C742-4013-A755-2670753F4ACC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losning.dk/filmen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hyperlink" Target="http://www.youtube.com/watch?v=Iqd7eAIpr-U&amp;feature=player_embedd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5.lektion: Velfærdsstatens interne udfordringer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rmAutofit fontScale="85000" lnSpcReduction="2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5. lektion i undervisningsforløbet</a:t>
            </a:r>
          </a:p>
          <a:p>
            <a:r>
              <a:rPr lang="da-DK" i="1" dirty="0" smtClean="0">
                <a:solidFill>
                  <a:schemeClr val="tx1"/>
                </a:solidFill>
              </a:rPr>
              <a:t>”</a:t>
            </a:r>
            <a:r>
              <a:rPr lang="da-DK" b="1" i="1" dirty="0" smtClean="0">
                <a:solidFill>
                  <a:schemeClr val="tx1"/>
                </a:solidFill>
              </a:rPr>
              <a:t>Velfærdsstatens fremtid</a:t>
            </a:r>
            <a:r>
              <a:rPr lang="da-DK" i="1" dirty="0" smtClean="0">
                <a:solidFill>
                  <a:schemeClr val="tx1"/>
                </a:solidFill>
              </a:rPr>
              <a:t>” baseret på kapitel 10 i bogen Luk Samfundet Op! af Brøndum og Hansen, Forlaget Columbus </a:t>
            </a:r>
            <a:r>
              <a:rPr lang="da-DK" i="1" dirty="0" smtClean="0">
                <a:solidFill>
                  <a:schemeClr val="tx1"/>
                </a:solidFill>
              </a:rPr>
              <a:t>2014 2.udg.</a:t>
            </a:r>
            <a:endParaRPr lang="da-DK" i="1" dirty="0" smtClean="0"/>
          </a:p>
          <a:p>
            <a:endParaRPr lang="da-DK" dirty="0"/>
          </a:p>
        </p:txBody>
      </p:sp>
      <p:pic>
        <p:nvPicPr>
          <p:cNvPr id="6" name="Billede 5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a-DK" b="1" u="sng" dirty="0" smtClean="0"/>
              <a:t>Lektien til 5.lektion</a:t>
            </a:r>
            <a:r>
              <a:rPr lang="da-DK" b="1" dirty="0" smtClean="0"/>
              <a:t>: </a:t>
            </a:r>
            <a:r>
              <a:rPr lang="da-DK" dirty="0" smtClean="0"/>
              <a:t>Side </a:t>
            </a:r>
            <a:r>
              <a:rPr lang="da-DK" dirty="0" smtClean="0"/>
              <a:t>185-189 </a:t>
            </a:r>
            <a:r>
              <a:rPr lang="da-DK" dirty="0" smtClean="0"/>
              <a:t>i bogen ”Luk Samfundet Op! af Brøndum &amp; Hansen, Forlaget Columbus, København </a:t>
            </a:r>
            <a:r>
              <a:rPr lang="da-DK" dirty="0" smtClean="0"/>
              <a:t>2014 2.udg-</a:t>
            </a:r>
            <a:endParaRPr lang="da-DK" dirty="0" smtClean="0"/>
          </a:p>
          <a:p>
            <a:pPr>
              <a:buNone/>
            </a:pPr>
            <a:endParaRPr lang="da-DK" i="1" dirty="0" smtClean="0"/>
          </a:p>
          <a:p>
            <a:pPr>
              <a:buNone/>
            </a:pPr>
            <a:r>
              <a:rPr lang="da-DK" i="1" dirty="0" smtClean="0"/>
              <a:t>Forud for denne lektion er det en god ide, hvis eleverne har set de to film</a:t>
            </a:r>
          </a:p>
          <a:p>
            <a:pPr>
              <a:buNone/>
            </a:pPr>
            <a:r>
              <a:rPr lang="da-DK" i="1" dirty="0" smtClean="0"/>
              <a:t>som er at finde på følgende to links </a:t>
            </a:r>
            <a:endParaRPr lang="da-DK" dirty="0" smtClean="0"/>
          </a:p>
          <a:p>
            <a:r>
              <a:rPr lang="da-DK" i="1" u="sng" dirty="0" smtClean="0">
                <a:hlinkClick r:id="rId3"/>
              </a:rPr>
              <a:t>http://www.fairlosning.dk/filmen.aspx</a:t>
            </a:r>
            <a:r>
              <a:rPr lang="da-DK" i="1" dirty="0" smtClean="0"/>
              <a:t> </a:t>
            </a:r>
            <a:endParaRPr lang="da-DK" dirty="0" smtClean="0"/>
          </a:p>
          <a:p>
            <a:r>
              <a:rPr lang="da-DK" i="1" u="sng" dirty="0" smtClean="0">
                <a:hlinkClick r:id="rId4"/>
              </a:rPr>
              <a:t>http://www.youtube.com/watch?v=Iqd7eAIpr-U&amp;feature=player_embedded#</a:t>
            </a:r>
            <a:endParaRPr lang="da-DK" i="1" u="sng" dirty="0" smtClean="0"/>
          </a:p>
          <a:p>
            <a:endParaRPr lang="da-DK" b="1" i="1" u="sng" dirty="0" smtClean="0"/>
          </a:p>
          <a:p>
            <a:pPr>
              <a:buNone/>
            </a:pPr>
            <a:r>
              <a:rPr lang="da-DK" b="1" u="sng" dirty="0" smtClean="0"/>
              <a:t>Dagsorden og arbejdsformer: 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Tjek-på-lektien-spørgsmål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Pararbejde</a:t>
            </a:r>
            <a:endParaRPr lang="da-DK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err="1" smtClean="0"/>
              <a:t>Pararbejdet</a:t>
            </a:r>
            <a:r>
              <a:rPr lang="da-DK" dirty="0" smtClean="0"/>
              <a:t> fortsætter med befolkningspyramide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Fælles gennemgang og opsamling</a:t>
            </a:r>
          </a:p>
          <a:p>
            <a:pPr lvl="0">
              <a:buNone/>
            </a:pPr>
            <a:endParaRPr lang="da-DK" b="1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pPr lvl="0"/>
            <a:r>
              <a:rPr lang="da-DK" sz="3300" b="1" dirty="0" smtClean="0"/>
              <a:t/>
            </a:r>
            <a:br>
              <a:rPr lang="da-DK" sz="3300" b="1" dirty="0" smtClean="0"/>
            </a:br>
            <a:r>
              <a:rPr lang="da-DK" sz="3300" b="1" dirty="0" smtClean="0"/>
              <a:t>5. lektion: </a:t>
            </a:r>
            <a:r>
              <a:rPr lang="da-DK" sz="3300" dirty="0" smtClean="0"/>
              <a:t>Velfærdsstatens interne udfordringer – </a:t>
            </a:r>
            <a:r>
              <a:rPr lang="da-DK" sz="3300" b="1" dirty="0" err="1" smtClean="0"/>
              <a:t>forsøgerbyrden</a:t>
            </a:r>
            <a:r>
              <a:rPr lang="da-DK" sz="3300" dirty="0" smtClean="0"/>
              <a:t> og </a:t>
            </a:r>
            <a:r>
              <a:rPr lang="da-DK" sz="3300" b="1" dirty="0" smtClean="0"/>
              <a:t>forventningspresset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Tjek-på-lektien-spørgsmål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da-DK" b="1" dirty="0" smtClean="0"/>
              <a:t>Tjek på lektien? (ca. 5. min.)</a:t>
            </a:r>
          </a:p>
          <a:p>
            <a:r>
              <a:rPr lang="da-DK" dirty="0" smtClean="0"/>
              <a:t>Hvad betyder udlicitering?</a:t>
            </a:r>
          </a:p>
          <a:p>
            <a:r>
              <a:rPr lang="da-DK" dirty="0" smtClean="0"/>
              <a:t>Hvad er brugerbetaling for noget?</a:t>
            </a:r>
          </a:p>
          <a:p>
            <a:r>
              <a:rPr lang="da-DK" dirty="0" smtClean="0"/>
              <a:t>Hvad handler </a:t>
            </a:r>
            <a:r>
              <a:rPr lang="da-DK" dirty="0" err="1" smtClean="0"/>
              <a:t>empowerment/bemyndiggørelse</a:t>
            </a:r>
            <a:r>
              <a:rPr lang="da-DK" dirty="0" smtClean="0"/>
              <a:t> om?</a:t>
            </a:r>
          </a:p>
          <a:p>
            <a:r>
              <a:rPr lang="da-DK" dirty="0" smtClean="0"/>
              <a:t>Hvad handler udvidelsesstrategien om?</a:t>
            </a:r>
          </a:p>
          <a:p>
            <a:endParaRPr lang="da-DK" dirty="0"/>
          </a:p>
        </p:txBody>
      </p:sp>
      <p:pic>
        <p:nvPicPr>
          <p:cNvPr id="4" name="Billede 3" descr="Billede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8024" y="908720"/>
            <a:ext cx="2448272" cy="490066"/>
          </a:xfrm>
        </p:spPr>
        <p:txBody>
          <a:bodyPr>
            <a:normAutofit/>
          </a:bodyPr>
          <a:lstStyle/>
          <a:p>
            <a:r>
              <a:rPr lang="da-DK" sz="2000" dirty="0" smtClean="0"/>
              <a:t>Danmark 2006</a:t>
            </a:r>
            <a:endParaRPr lang="da-DK" sz="2000" dirty="0"/>
          </a:p>
        </p:txBody>
      </p:sp>
      <p:pic>
        <p:nvPicPr>
          <p:cNvPr id="4" name="Picture 2" descr="http://www.ug.dk/job/artikleromjobogarbm/omarbejdsmarkedet/erhvervsstruktur/~/media/93B68D06B25441758C964D7A4F278BD1.as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268761"/>
            <a:ext cx="5040560" cy="4158462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Øvelse:</a:t>
            </a:r>
            <a:r>
              <a:rPr kumimoji="0" lang="da-DK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Den demografiske udvikling i Danmark</a:t>
            </a:r>
            <a: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51520" y="1556792"/>
            <a:ext cx="302433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da-DK" dirty="0" err="1" smtClean="0"/>
              <a:t>Par-øvelse</a:t>
            </a:r>
            <a:r>
              <a:rPr lang="da-DK" dirty="0" smtClean="0"/>
              <a:t> om den demografiske udvikling (15 min.)</a:t>
            </a:r>
          </a:p>
          <a:p>
            <a:r>
              <a:rPr lang="da-DK" dirty="0" smtClean="0"/>
              <a:t>Med anvendelse af data fra tabel 10.2 konstrueres en befolkningspyramide for 2010 og 2050.</a:t>
            </a:r>
          </a:p>
          <a:p>
            <a:endParaRPr lang="da-DK" dirty="0"/>
          </a:p>
        </p:txBody>
      </p:sp>
      <p:pic>
        <p:nvPicPr>
          <p:cNvPr id="7" name="Billede 6" descr="Billede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pPr lvl="0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Øvelse: diskussion af løsningsforslag </a:t>
            </a:r>
            <a:br>
              <a:rPr lang="da-DK" dirty="0" smtClean="0"/>
            </a:br>
            <a:endParaRPr lang="da-DK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</p:nvPr>
        </p:nvGraphicFramePr>
        <p:xfrm>
          <a:off x="395536" y="2204864"/>
          <a:ext cx="4032448" cy="180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</a:tblGrid>
              <a:tr h="737314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Fordele ved udlicitering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Ulemper ved udlicitering</a:t>
                      </a:r>
                      <a:endParaRPr lang="da-DK" sz="1600" dirty="0"/>
                    </a:p>
                  </a:txBody>
                  <a:tcPr/>
                </a:tc>
              </a:tr>
              <a:tr h="1065694">
                <a:tc>
                  <a:txBody>
                    <a:bodyPr/>
                    <a:lstStyle/>
                    <a:p>
                      <a:endParaRPr lang="da-DK" sz="1200" dirty="0" smtClean="0"/>
                    </a:p>
                    <a:p>
                      <a:endParaRPr lang="da-DK" sz="1200" dirty="0" smtClean="0"/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Pladsholder til indhold 5"/>
          <p:cNvGraphicFramePr>
            <a:graphicFrameLocks/>
          </p:cNvGraphicFramePr>
          <p:nvPr/>
        </p:nvGraphicFramePr>
        <p:xfrm>
          <a:off x="395536" y="4149080"/>
          <a:ext cx="4032448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</a:tblGrid>
              <a:tr h="78668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Fordele ved brugerbetaling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Ulemper ved brugerbetaling</a:t>
                      </a:r>
                      <a:endParaRPr lang="da-DK" sz="1600" dirty="0"/>
                    </a:p>
                  </a:txBody>
                  <a:tcPr/>
                </a:tc>
              </a:tr>
              <a:tr h="869497">
                <a:tc>
                  <a:txBody>
                    <a:bodyPr/>
                    <a:lstStyle/>
                    <a:p>
                      <a:endParaRPr lang="da-DK" sz="1200" dirty="0" smtClean="0"/>
                    </a:p>
                    <a:p>
                      <a:endParaRPr lang="da-DK" sz="1200" dirty="0" smtClean="0"/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Pladsholder til indhold 5"/>
          <p:cNvGraphicFramePr>
            <a:graphicFrameLocks/>
          </p:cNvGraphicFramePr>
          <p:nvPr/>
        </p:nvGraphicFramePr>
        <p:xfrm>
          <a:off x="4644008" y="4149080"/>
          <a:ext cx="396044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</a:tblGrid>
              <a:tr h="972107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Fordele ved empowermentstrategien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Ulemper ved </a:t>
                      </a:r>
                      <a:r>
                        <a:rPr lang="da-DK" sz="1600" dirty="0" err="1" smtClean="0"/>
                        <a:t>empowerment-strategien</a:t>
                      </a:r>
                      <a:endParaRPr lang="da-DK" sz="1600" dirty="0"/>
                    </a:p>
                  </a:txBody>
                  <a:tcPr/>
                </a:tc>
              </a:tr>
              <a:tr h="756085">
                <a:tc>
                  <a:txBody>
                    <a:bodyPr/>
                    <a:lstStyle/>
                    <a:p>
                      <a:endParaRPr lang="da-DK" sz="1200" dirty="0" smtClean="0"/>
                    </a:p>
                    <a:p>
                      <a:endParaRPr lang="da-DK" sz="1200" dirty="0" smtClean="0"/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Pladsholder til indhold 5"/>
          <p:cNvGraphicFramePr>
            <a:graphicFrameLocks/>
          </p:cNvGraphicFramePr>
          <p:nvPr/>
        </p:nvGraphicFramePr>
        <p:xfrm>
          <a:off x="4644008" y="2204864"/>
          <a:ext cx="4032448" cy="188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</a:tblGrid>
              <a:tr h="757233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Fordele ved udvidelse af arbejdsmarkedet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Ulemper ved udvidelse af arbejdsmarkedet</a:t>
                      </a:r>
                      <a:endParaRPr lang="da-DK" sz="1600" dirty="0"/>
                    </a:p>
                  </a:txBody>
                  <a:tcPr/>
                </a:tc>
              </a:tr>
              <a:tr h="1060127">
                <a:tc>
                  <a:txBody>
                    <a:bodyPr/>
                    <a:lstStyle/>
                    <a:p>
                      <a:endParaRPr lang="da-DK" sz="1200" dirty="0" smtClean="0"/>
                    </a:p>
                    <a:p>
                      <a:endParaRPr lang="da-DK" sz="1200" dirty="0" smtClean="0"/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kstboks 11"/>
          <p:cNvSpPr txBox="1"/>
          <p:nvPr/>
        </p:nvSpPr>
        <p:spPr>
          <a:xfrm>
            <a:off x="395536" y="908720"/>
            <a:ext cx="482453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Diskussion af løsningsforslag på baggrund af befolkningspyramiderne. De samme par som i opgave 1, opstiller et skema, der illustrerer fordele og ulemper ved: (ca. 25 min.)</a:t>
            </a:r>
            <a:endParaRPr lang="da-DK" dirty="0"/>
          </a:p>
        </p:txBody>
      </p:sp>
      <p:pic>
        <p:nvPicPr>
          <p:cNvPr id="11" name="Billede 10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Klassegennemgang i form af diskussion af fordele og ulemper ved de fire løsningsforslag (15 min.)</a:t>
            </a:r>
            <a:endParaRPr lang="da-DK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da-DK" dirty="0" smtClean="0"/>
              <a:t/>
            </a:r>
            <a:br>
              <a:rPr lang="da-DK" dirty="0" smtClean="0"/>
            </a:br>
            <a:r>
              <a:rPr lang="da-DK" sz="3600" b="1" dirty="0" smtClean="0"/>
              <a:t>Klassegennemgang af løsninger (for og imod) 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5" name="Billede 4" descr="Billede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2704"/>
            <a:ext cx="9144000" cy="1385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230</Words>
  <Application>Microsoft Office PowerPoint</Application>
  <PresentationFormat>Skærmshow (4:3)</PresentationFormat>
  <Paragraphs>46</Paragraphs>
  <Slides>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5.lektion: Velfærdsstatens interne udfordringer</vt:lpstr>
      <vt:lpstr> 5. lektion: Velfærdsstatens interne udfordringer – forsøgerbyrden og forventningspresset </vt:lpstr>
      <vt:lpstr>Tjek-på-lektien-spørgsmål</vt:lpstr>
      <vt:lpstr>Danmark 2006</vt:lpstr>
      <vt:lpstr> Øvelse: diskussion af løsningsforslag  </vt:lpstr>
      <vt:lpstr> Klassegennemgang af løsninger (for og imod)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5.lektion: Velfærdsstatens interne udfordringer</dc:title>
  <dc:creator>pb</dc:creator>
  <cp:lastModifiedBy>Peter Brøndum</cp:lastModifiedBy>
  <cp:revision>3</cp:revision>
  <dcterms:created xsi:type="dcterms:W3CDTF">2011-01-30T23:48:07Z</dcterms:created>
  <dcterms:modified xsi:type="dcterms:W3CDTF">2014-09-01T17:38:30Z</dcterms:modified>
</cp:coreProperties>
</file>