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3D7E-A25C-48F0-8244-45B2F70004E5}" type="datetimeFigureOut">
              <a:rPr lang="da-DK" smtClean="0"/>
              <a:pPr/>
              <a:t>29-01-2011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DD71-DA4D-4F37-95A6-9AF0228E824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3D7E-A25C-48F0-8244-45B2F70004E5}" type="datetimeFigureOut">
              <a:rPr lang="da-DK" smtClean="0"/>
              <a:pPr/>
              <a:t>29-01-2011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DD71-DA4D-4F37-95A6-9AF0228E824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3D7E-A25C-48F0-8244-45B2F70004E5}" type="datetimeFigureOut">
              <a:rPr lang="da-DK" smtClean="0"/>
              <a:pPr/>
              <a:t>29-01-2011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DD71-DA4D-4F37-95A6-9AF0228E824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3D7E-A25C-48F0-8244-45B2F70004E5}" type="datetimeFigureOut">
              <a:rPr lang="da-DK" smtClean="0"/>
              <a:pPr/>
              <a:t>29-01-2011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DD71-DA4D-4F37-95A6-9AF0228E824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3D7E-A25C-48F0-8244-45B2F70004E5}" type="datetimeFigureOut">
              <a:rPr lang="da-DK" smtClean="0"/>
              <a:pPr/>
              <a:t>29-01-2011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DD71-DA4D-4F37-95A6-9AF0228E824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3D7E-A25C-48F0-8244-45B2F70004E5}" type="datetimeFigureOut">
              <a:rPr lang="da-DK" smtClean="0"/>
              <a:pPr/>
              <a:t>29-01-2011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DD71-DA4D-4F37-95A6-9AF0228E824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3D7E-A25C-48F0-8244-45B2F70004E5}" type="datetimeFigureOut">
              <a:rPr lang="da-DK" smtClean="0"/>
              <a:pPr/>
              <a:t>29-01-2011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DD71-DA4D-4F37-95A6-9AF0228E824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3D7E-A25C-48F0-8244-45B2F70004E5}" type="datetimeFigureOut">
              <a:rPr lang="da-DK" smtClean="0"/>
              <a:pPr/>
              <a:t>29-01-2011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DD71-DA4D-4F37-95A6-9AF0228E824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3D7E-A25C-48F0-8244-45B2F70004E5}" type="datetimeFigureOut">
              <a:rPr lang="da-DK" smtClean="0"/>
              <a:pPr/>
              <a:t>29-01-2011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DD71-DA4D-4F37-95A6-9AF0228E824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3D7E-A25C-48F0-8244-45B2F70004E5}" type="datetimeFigureOut">
              <a:rPr lang="da-DK" smtClean="0"/>
              <a:pPr/>
              <a:t>29-01-2011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DD71-DA4D-4F37-95A6-9AF0228E824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3D7E-A25C-48F0-8244-45B2F70004E5}" type="datetimeFigureOut">
              <a:rPr lang="da-DK" smtClean="0"/>
              <a:pPr/>
              <a:t>29-01-2011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DD71-DA4D-4F37-95A6-9AF0228E824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13D7E-A25C-48F0-8244-45B2F70004E5}" type="datetimeFigureOut">
              <a:rPr lang="da-DK" smtClean="0"/>
              <a:pPr/>
              <a:t>29-01-2011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7DD71-DA4D-4F37-95A6-9AF0228E824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4.lektion: Hypoteser og evaluering</a:t>
            </a:r>
            <a:endParaRPr lang="da-DK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a-DK" dirty="0" smtClean="0">
                <a:solidFill>
                  <a:schemeClr val="tx1"/>
                </a:solidFill>
              </a:rPr>
              <a:t>4 og sidste lektion i undervisningsforløbet ”Danmark i verden” baseret på kapitel 2 i bogen Luk Samfundet Op!, af Brøndum og Hansen, Columbus 2010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6" name="Billede 5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77272"/>
            <a:ext cx="9144000" cy="9807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Hypoteser og evaluering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da-DK" b="1" dirty="0" smtClean="0"/>
              <a:t>Lektie til 4.lektion</a:t>
            </a:r>
            <a:r>
              <a:rPr lang="da-DK" dirty="0" smtClean="0"/>
              <a:t>: </a:t>
            </a:r>
            <a:r>
              <a:rPr lang="da-DK" dirty="0" err="1" smtClean="0"/>
              <a:t>Boxen</a:t>
            </a:r>
            <a:r>
              <a:rPr lang="da-DK" dirty="0" smtClean="0"/>
              <a:t> s.34 i bogen Luk</a:t>
            </a:r>
          </a:p>
          <a:p>
            <a:pPr>
              <a:buNone/>
            </a:pPr>
            <a:r>
              <a:rPr lang="da-DK" dirty="0" smtClean="0"/>
              <a:t>Samfundet Op!, af Brøndum og Hansen,</a:t>
            </a:r>
          </a:p>
          <a:p>
            <a:pPr>
              <a:buNone/>
            </a:pPr>
            <a:r>
              <a:rPr lang="da-DK" dirty="0" smtClean="0"/>
              <a:t>Columbus 2010</a:t>
            </a:r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r>
              <a:rPr lang="da-DK" b="1" dirty="0" smtClean="0"/>
              <a:t>Dagsorden og arbejdsformer</a:t>
            </a:r>
          </a:p>
          <a:p>
            <a:pPr marL="514350" indent="-514350">
              <a:buAutoNum type="arabicPeriod"/>
            </a:pPr>
            <a:r>
              <a:rPr lang="da-DK" b="1" dirty="0" smtClean="0"/>
              <a:t>Hypoteser </a:t>
            </a:r>
          </a:p>
          <a:p>
            <a:pPr marL="514350" indent="-514350">
              <a:buAutoNum type="arabicPeriod"/>
            </a:pPr>
            <a:r>
              <a:rPr lang="da-DK" b="1" dirty="0" smtClean="0"/>
              <a:t>Hypoteser og evaluering</a:t>
            </a:r>
          </a:p>
          <a:p>
            <a:pPr marL="514350" indent="-514350">
              <a:buAutoNum type="arabicPeriod"/>
            </a:pPr>
            <a:r>
              <a:rPr lang="da-DK" b="1" dirty="0" smtClean="0"/>
              <a:t>Evaluering af undervisningsforløbet</a:t>
            </a:r>
            <a:endParaRPr lang="da-DK" b="1" dirty="0"/>
          </a:p>
        </p:txBody>
      </p:sp>
      <p:pic>
        <p:nvPicPr>
          <p:cNvPr id="4" name="Billede 3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77272"/>
            <a:ext cx="9144000" cy="9807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Hypoteser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da-DK" dirty="0" smtClean="0"/>
              <a:t>	</a:t>
            </a:r>
          </a:p>
          <a:p>
            <a:pPr algn="ctr">
              <a:buNone/>
            </a:pPr>
            <a:r>
              <a:rPr lang="da-DK" dirty="0" smtClean="0"/>
              <a:t>	</a:t>
            </a:r>
          </a:p>
          <a:p>
            <a:pPr algn="ctr">
              <a:buNone/>
            </a:pPr>
            <a:r>
              <a:rPr lang="da-DK" sz="3600" b="1" dirty="0" smtClean="0"/>
              <a:t>En Hypotese er en antagelse om noget, der kan undersøges empirisk. </a:t>
            </a:r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r>
              <a:rPr lang="da-DK" dirty="0" smtClean="0"/>
              <a:t>	Eksempel på en hypotese: </a:t>
            </a:r>
          </a:p>
          <a:p>
            <a:pPr>
              <a:buNone/>
            </a:pPr>
            <a:r>
              <a:rPr lang="da-DK" dirty="0" smtClean="0"/>
              <a:t>	”Børn hvis forældre der har lavt uddannelsesniveau, vil også selv få et lavt uddannelsesniveau”. </a:t>
            </a:r>
          </a:p>
        </p:txBody>
      </p:sp>
      <p:pic>
        <p:nvPicPr>
          <p:cNvPr id="4" name="Billede 3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77272"/>
            <a:ext cx="9144000" cy="98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 Evaluering af forløbet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4294967295"/>
          </p:nvPr>
        </p:nvSpPr>
        <p:spPr>
          <a:xfrm>
            <a:off x="179512" y="1340768"/>
            <a:ext cx="8568952" cy="4824535"/>
          </a:xfrm>
        </p:spPr>
        <p:txBody>
          <a:bodyPr>
            <a:normAutofit fontScale="700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da-DK" sz="3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Nævn tre ting du har lært i løbet af de sidste 4 lektioner, hvor du har arbejdet med temaet </a:t>
            </a:r>
            <a:r>
              <a:rPr lang="da-DK" sz="31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’Danmark i verden</a:t>
            </a:r>
            <a:r>
              <a:rPr lang="da-DK" sz="3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’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da-DK" sz="31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sz="3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1.________________________________________________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da-DK" sz="31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sz="3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2.________________________________________________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da-DK" sz="31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sz="3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3.________________________________________________</a:t>
            </a:r>
            <a:endParaRPr lang="da-DK" sz="31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da-DK" sz="31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da-DK" sz="31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da-DK" sz="31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sz="3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Nævn to ting fra ’ud af huset øvelsen’ der er værd at huske på i fremtiden.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sz="3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da-DK" sz="31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sz="3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1.________________________________________________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da-DK" sz="31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sz="3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2.________________________________________________</a:t>
            </a:r>
            <a:endParaRPr lang="da-DK" sz="31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da-DK" sz="31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Billede 3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81328"/>
            <a:ext cx="9144000" cy="476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Evaluering af arbejdsformer 1</a:t>
            </a:r>
            <a:endParaRPr lang="da-DK" b="1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395537" y="1844824"/>
          <a:ext cx="7776864" cy="4032448"/>
        </p:xfrm>
        <a:graphic>
          <a:graphicData uri="http://schemas.openxmlformats.org/drawingml/2006/table">
            <a:tbl>
              <a:tblPr/>
              <a:tblGrid>
                <a:gridCol w="2654800"/>
                <a:gridCol w="989250"/>
                <a:gridCol w="909547"/>
                <a:gridCol w="1113493"/>
                <a:gridCol w="1054887"/>
                <a:gridCol w="1054887"/>
              </a:tblGrid>
              <a:tr h="6380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da-DK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a-DK" sz="1400" b="1" dirty="0">
                          <a:latin typeface="Times New Roman"/>
                          <a:ea typeface="Times New Roman"/>
                          <a:cs typeface="Times New Roman"/>
                        </a:rPr>
                        <a:t>Meget godt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a-DK" sz="1400" b="1" dirty="0">
                          <a:latin typeface="Times New Roman"/>
                          <a:ea typeface="Times New Roman"/>
                          <a:cs typeface="Times New Roman"/>
                        </a:rPr>
                        <a:t>Godt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a-DK" sz="1400" b="1" dirty="0">
                          <a:latin typeface="Times New Roman"/>
                          <a:ea typeface="Times New Roman"/>
                          <a:cs typeface="Times New Roman"/>
                        </a:rPr>
                        <a:t>Passende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a-DK" sz="1400" b="1" dirty="0">
                          <a:latin typeface="Times New Roman"/>
                          <a:ea typeface="Times New Roman"/>
                          <a:cs typeface="Times New Roman"/>
                        </a:rPr>
                        <a:t>Dårligt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a-DK" sz="1400" b="1" dirty="0">
                          <a:latin typeface="Times New Roman"/>
                          <a:ea typeface="Times New Roman"/>
                          <a:cs typeface="Times New Roman"/>
                        </a:rPr>
                        <a:t>Meget dårligt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1783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a-DK" sz="1400" b="1" dirty="0">
                          <a:latin typeface="Times New Roman"/>
                          <a:ea typeface="Times New Roman"/>
                          <a:cs typeface="Times New Roman"/>
                        </a:rPr>
                        <a:t>Hvordan fungerede gruppearbejdet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da-DK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da-DK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da-DK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da-DK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da-DK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a-DK" sz="1400" b="1" dirty="0">
                          <a:latin typeface="Times New Roman"/>
                          <a:ea typeface="Times New Roman"/>
                          <a:cs typeface="Times New Roman"/>
                        </a:rPr>
                        <a:t>Hvordan var dit udbytte?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da-DK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da-DK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da-DK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da-DK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da-DK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59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a-DK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Hvordan kan du beskrive din egen indsats</a:t>
                      </a:r>
                      <a:r>
                        <a:rPr lang="da-DK" sz="1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i gruppearbejdet</a:t>
                      </a:r>
                      <a:r>
                        <a:rPr lang="da-DK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?  </a:t>
                      </a:r>
                      <a:endParaRPr lang="da-DK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da-DK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da-DK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da-DK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da-DK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da-DK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Billede 3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77272"/>
            <a:ext cx="9144000" cy="98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Evaluering af arbejdsformer 2</a:t>
            </a:r>
            <a:endParaRPr lang="da-DK" b="1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251519" y="2348881"/>
          <a:ext cx="7200800" cy="2088231"/>
        </p:xfrm>
        <a:graphic>
          <a:graphicData uri="http://schemas.openxmlformats.org/drawingml/2006/table">
            <a:tbl>
              <a:tblPr/>
              <a:tblGrid>
                <a:gridCol w="5901384"/>
                <a:gridCol w="1299416"/>
              </a:tblGrid>
              <a:tr h="342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Lærerstyret</a:t>
                      </a:r>
                      <a:r>
                        <a:rPr lang="da-DK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u</a:t>
                      </a:r>
                      <a:r>
                        <a:rPr lang="da-DK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ndervisning i </a:t>
                      </a:r>
                      <a:r>
                        <a:rPr lang="da-DK" sz="1600" dirty="0">
                          <a:latin typeface="Times New Roman"/>
                          <a:ea typeface="Times New Roman"/>
                          <a:cs typeface="Times New Roman"/>
                        </a:rPr>
                        <a:t>klassen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600" dirty="0">
                          <a:latin typeface="Times New Roman"/>
                          <a:ea typeface="Times New Roman"/>
                          <a:cs typeface="Times New Roman"/>
                        </a:rPr>
                        <a:t>Gruppearbejde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600" dirty="0">
                          <a:latin typeface="Times New Roman"/>
                          <a:ea typeface="Times New Roman"/>
                          <a:cs typeface="Times New Roman"/>
                        </a:rPr>
                        <a:t>Individuelt arbejde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600" dirty="0" err="1">
                          <a:latin typeface="Times New Roman"/>
                          <a:ea typeface="Times New Roman"/>
                          <a:cs typeface="Times New Roman"/>
                        </a:rPr>
                        <a:t>Par-arbejde</a:t>
                      </a:r>
                      <a:endParaRPr lang="da-DK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600" dirty="0">
                          <a:latin typeface="Times New Roman"/>
                          <a:ea typeface="Times New Roman"/>
                          <a:cs typeface="Times New Roman"/>
                        </a:rPr>
                        <a:t>Elevfremlæggelse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600" dirty="0">
                          <a:latin typeface="Times New Roman"/>
                          <a:ea typeface="Times New Roman"/>
                          <a:cs typeface="Times New Roman"/>
                        </a:rPr>
                        <a:t>Andet; Beskriv nedenfor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79512" y="1567245"/>
            <a:ext cx="676875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Hvilke arbejdsformer foretrækker du, når vi arbejder i klassen? </a:t>
            </a:r>
            <a:endParaRPr kumimoji="0" lang="da-D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(Du må gerne sætte flere krydser)</a:t>
            </a:r>
            <a:endParaRPr kumimoji="0" lang="da-D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251520" y="537321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179512" y="472514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>
            <a:off x="251520" y="4653136"/>
            <a:ext cx="8352928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3296"/>
            <a:ext cx="9144000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188</Words>
  <Application>Microsoft Office PowerPoint</Application>
  <PresentationFormat>Skærmshow (4:3)</PresentationFormat>
  <Paragraphs>53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6</vt:i4>
      </vt:variant>
    </vt:vector>
  </HeadingPairs>
  <TitlesOfParts>
    <vt:vector size="7" baseType="lpstr">
      <vt:lpstr>Kontortema</vt:lpstr>
      <vt:lpstr>4.lektion: Hypoteser og evaluering</vt:lpstr>
      <vt:lpstr>Hypoteser og evaluering</vt:lpstr>
      <vt:lpstr>Hypoteser</vt:lpstr>
      <vt:lpstr> Evaluering af forløbet</vt:lpstr>
      <vt:lpstr>Evaluering af arbejdsformer 1</vt:lpstr>
      <vt:lpstr>Evaluering af arbejdsformer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pb</dc:creator>
  <cp:lastModifiedBy>pb</cp:lastModifiedBy>
  <cp:revision>2</cp:revision>
  <dcterms:created xsi:type="dcterms:W3CDTF">2011-01-25T21:24:55Z</dcterms:created>
  <dcterms:modified xsi:type="dcterms:W3CDTF">2011-01-29T22:31:24Z</dcterms:modified>
</cp:coreProperties>
</file>