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78AA8-CFFF-49DA-B40C-04361F5644BC}" type="datetimeFigureOut">
              <a:rPr lang="da-DK" smtClean="0"/>
              <a:t>31-01-2011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32F76-31A9-4B51-86DF-00A90A40AE52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922F1-29F7-4EE1-9BD9-1A01C5A8F5A8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DD16-90B1-4171-91D9-4E07EA3FC389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922F1-29F7-4EE1-9BD9-1A01C5A8F5A8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922F1-29F7-4EE1-9BD9-1A01C5A8F5A8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AD8E-8D6E-4983-94F4-2ADECE97CB85}" type="datetimeFigureOut">
              <a:rPr lang="da-DK" smtClean="0"/>
              <a:t>31-01-2011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CA36-6FB2-4804-A35E-51431407228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AD8E-8D6E-4983-94F4-2ADECE97CB85}" type="datetimeFigureOut">
              <a:rPr lang="da-DK" smtClean="0"/>
              <a:t>31-01-2011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CA36-6FB2-4804-A35E-51431407228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AD8E-8D6E-4983-94F4-2ADECE97CB85}" type="datetimeFigureOut">
              <a:rPr lang="da-DK" smtClean="0"/>
              <a:t>31-01-2011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CA36-6FB2-4804-A35E-51431407228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AD8E-8D6E-4983-94F4-2ADECE97CB85}" type="datetimeFigureOut">
              <a:rPr lang="da-DK" smtClean="0"/>
              <a:t>31-01-2011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CA36-6FB2-4804-A35E-51431407228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AD8E-8D6E-4983-94F4-2ADECE97CB85}" type="datetimeFigureOut">
              <a:rPr lang="da-DK" smtClean="0"/>
              <a:t>31-01-2011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CA36-6FB2-4804-A35E-51431407228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AD8E-8D6E-4983-94F4-2ADECE97CB85}" type="datetimeFigureOut">
              <a:rPr lang="da-DK" smtClean="0"/>
              <a:t>31-01-2011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CA36-6FB2-4804-A35E-51431407228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AD8E-8D6E-4983-94F4-2ADECE97CB85}" type="datetimeFigureOut">
              <a:rPr lang="da-DK" smtClean="0"/>
              <a:t>31-01-2011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CA36-6FB2-4804-A35E-51431407228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AD8E-8D6E-4983-94F4-2ADECE97CB85}" type="datetimeFigureOut">
              <a:rPr lang="da-DK" smtClean="0"/>
              <a:t>31-01-2011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CA36-6FB2-4804-A35E-51431407228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AD8E-8D6E-4983-94F4-2ADECE97CB85}" type="datetimeFigureOut">
              <a:rPr lang="da-DK" smtClean="0"/>
              <a:t>31-01-2011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CA36-6FB2-4804-A35E-51431407228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AD8E-8D6E-4983-94F4-2ADECE97CB85}" type="datetimeFigureOut">
              <a:rPr lang="da-DK" smtClean="0"/>
              <a:t>31-01-2011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CA36-6FB2-4804-A35E-51431407228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AD8E-8D6E-4983-94F4-2ADECE97CB85}" type="datetimeFigureOut">
              <a:rPr lang="da-DK" smtClean="0"/>
              <a:t>31-01-2011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CA36-6FB2-4804-A35E-514314072284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EAD8E-8D6E-4983-94F4-2ADECE97CB85}" type="datetimeFigureOut">
              <a:rPr lang="da-DK" smtClean="0"/>
              <a:t>31-01-2011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6CA36-6FB2-4804-A35E-514314072284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hyperlink" Target="http://ioa1.systime.dk/index.php?id=49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2.Lektion: Velfærdsstatens udvikling, indtægter og udgifter 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2. </a:t>
            </a:r>
            <a:r>
              <a:rPr lang="da-DK" dirty="0" smtClean="0">
                <a:solidFill>
                  <a:schemeClr val="tx1"/>
                </a:solidFill>
              </a:rPr>
              <a:t>lektion i undervisningsforløbet</a:t>
            </a:r>
          </a:p>
          <a:p>
            <a:r>
              <a:rPr lang="da-DK" i="1" dirty="0" smtClean="0">
                <a:solidFill>
                  <a:schemeClr val="tx1"/>
                </a:solidFill>
              </a:rPr>
              <a:t>”</a:t>
            </a:r>
            <a:r>
              <a:rPr lang="da-DK" b="1" i="1" dirty="0" smtClean="0">
                <a:solidFill>
                  <a:schemeClr val="tx1"/>
                </a:solidFill>
              </a:rPr>
              <a:t>Velfærdsstatens fremtid</a:t>
            </a:r>
            <a:r>
              <a:rPr lang="da-DK" i="1" dirty="0" smtClean="0">
                <a:solidFill>
                  <a:schemeClr val="tx1"/>
                </a:solidFill>
              </a:rPr>
              <a:t>” baseret på kapitel 10 i bogen Luk Samfundet Op! af Brøndum og Hansen, Forlaget Columbus 2010</a:t>
            </a:r>
            <a:endParaRPr lang="da-DK" i="1" dirty="0" smtClean="0"/>
          </a:p>
          <a:p>
            <a:endParaRPr lang="da-DK" dirty="0"/>
          </a:p>
        </p:txBody>
      </p:sp>
      <p:pic>
        <p:nvPicPr>
          <p:cNvPr id="6" name="Billede 5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72704"/>
            <a:ext cx="9144000" cy="13852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2.lektion: Velfærdsstatens udvikling, indtægter og udgifter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a-DK" b="1" u="sng" dirty="0" smtClean="0"/>
              <a:t>Lektien til 2.lektion:</a:t>
            </a:r>
            <a:r>
              <a:rPr lang="da-DK" dirty="0" smtClean="0"/>
              <a:t>  Side 182-187 i ”Luk</a:t>
            </a:r>
          </a:p>
          <a:p>
            <a:pPr>
              <a:buNone/>
            </a:pPr>
            <a:r>
              <a:rPr lang="da-DK" dirty="0" smtClean="0"/>
              <a:t>Samfundet Op!” af Brøndum &amp; Hansen, Forlaget</a:t>
            </a:r>
          </a:p>
          <a:p>
            <a:pPr>
              <a:buNone/>
            </a:pPr>
            <a:r>
              <a:rPr lang="da-DK" dirty="0" err="1" smtClean="0"/>
              <a:t>Columbus,København</a:t>
            </a:r>
            <a:r>
              <a:rPr lang="da-DK" dirty="0" smtClean="0"/>
              <a:t> 2010</a:t>
            </a: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b="1" u="sng" dirty="0" smtClean="0"/>
              <a:t>Dagsorden og arbejdsformer: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Lærerstyret introduktion til velfærdsstaten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Matrixarbejde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err="1" smtClean="0"/>
              <a:t>Tjek-på-lektien-spørgsmål</a:t>
            </a:r>
            <a:endParaRPr lang="da-DK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9280"/>
            <a:ext cx="9144000" cy="1097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lvl="0"/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4000" dirty="0" smtClean="0"/>
              <a:t>Hvad er en velfærdsstat? </a:t>
            </a:r>
            <a:br>
              <a:rPr lang="da-DK" sz="4000" dirty="0" smtClean="0"/>
            </a:br>
            <a:r>
              <a:rPr lang="da-DK" sz="1800" dirty="0" smtClean="0"/>
              <a:t>Denne d</a:t>
            </a:r>
            <a:r>
              <a:rPr lang="da-DK" sz="1800" dirty="0" smtClean="0"/>
              <a:t>efinition er af Bent Greve. Hentet fra </a:t>
            </a:r>
            <a:r>
              <a:rPr lang="da-DK" sz="1800" dirty="0" err="1" smtClean="0"/>
              <a:t>SamfNu-B</a:t>
            </a:r>
            <a:r>
              <a:rPr lang="da-DK" sz="1800" dirty="0" smtClean="0"/>
              <a:t>, </a:t>
            </a:r>
            <a:r>
              <a:rPr lang="da-DK" sz="1800" dirty="0" err="1" smtClean="0"/>
              <a:t>Systime</a:t>
            </a:r>
            <a:r>
              <a:rPr lang="da-DK" sz="1800" dirty="0" smtClean="0"/>
              <a:t> 2008, s.223</a:t>
            </a:r>
            <a:r>
              <a:rPr lang="da-DK" sz="4000" dirty="0" smtClean="0"/>
              <a:t/>
            </a:r>
            <a:br>
              <a:rPr lang="da-DK" sz="4000" dirty="0" smtClean="0"/>
            </a:br>
            <a:endParaRPr lang="da-DK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03648" y="1435034"/>
            <a:ext cx="6192688" cy="409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1248"/>
            <a:ext cx="9144000" cy="13852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7020272" y="1340768"/>
            <a:ext cx="2123728" cy="191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da-DK" dirty="0" smtClean="0"/>
              <a:t>- </a:t>
            </a:r>
            <a:r>
              <a:rPr lang="da-DK" b="1" u="sng" dirty="0" err="1" smtClean="0"/>
              <a:t>F</a:t>
            </a:r>
            <a:r>
              <a:rPr lang="da-DK" sz="1600" b="1" u="sng" dirty="0" err="1" smtClean="0"/>
              <a:t>orsikringsprinicipet</a:t>
            </a:r>
            <a:endParaRPr lang="da-DK" sz="1600" b="1" u="sng" dirty="0" smtClean="0"/>
          </a:p>
          <a:p>
            <a:pPr>
              <a:lnSpc>
                <a:spcPct val="250000"/>
              </a:lnSpc>
            </a:pPr>
            <a:r>
              <a:rPr lang="da-DK" sz="1600" b="1" dirty="0" smtClean="0"/>
              <a:t>- </a:t>
            </a:r>
            <a:r>
              <a:rPr lang="da-DK" sz="1600" b="1" u="sng" dirty="0" smtClean="0"/>
              <a:t>Retsprincippet</a:t>
            </a:r>
          </a:p>
          <a:p>
            <a:pPr>
              <a:lnSpc>
                <a:spcPct val="250000"/>
              </a:lnSpc>
            </a:pPr>
            <a:r>
              <a:rPr lang="da-DK" sz="1600" b="1" dirty="0" smtClean="0"/>
              <a:t>- </a:t>
            </a:r>
            <a:r>
              <a:rPr lang="da-DK" sz="1600" b="1" u="sng" dirty="0" smtClean="0"/>
              <a:t>Skønsprincippet</a:t>
            </a:r>
            <a:endParaRPr lang="da-DK" sz="1600" b="1" u="sng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da-DK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lektion: </a:t>
            </a:r>
            <a:r>
              <a:rPr kumimoji="0" lang="da-DK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Velfærdsstatens udvikling, </a:t>
            </a:r>
            <a:br>
              <a:rPr kumimoji="0" lang="da-DK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a-DK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a-DK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a-DK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41" y="764704"/>
            <a:ext cx="662122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6" descr="Billede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8378" b="6450"/>
          <a:stretch>
            <a:fillRect/>
          </a:stretch>
        </p:blipFill>
        <p:spPr bwMode="auto">
          <a:xfrm>
            <a:off x="1" y="2358754"/>
            <a:ext cx="6948264" cy="373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79512" y="0"/>
            <a:ext cx="828092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Øvelse: Matrixarbejde</a:t>
            </a:r>
            <a:r>
              <a:rPr kumimoji="0" lang="da-DK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”Den offentlige sektors rolle, indtægter og udgifter </a:t>
            </a:r>
            <a:r>
              <a:rPr kumimoji="0" lang="da-DK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a-DK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a-DK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496944" cy="7780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da-DK" sz="1800" dirty="0" smtClean="0"/>
              <a:t>B. Gruppe 4+5+6 arbejder med at tolke tabel 10.1. Beskriv fordelingen af statens udgifter, udviklingen af statens udgifter, samt beregne hvor den største stigning har fundet sted</a:t>
            </a:r>
            <a:endParaRPr lang="da-DK" sz="18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51520" y="692696"/>
            <a:ext cx="8496944" cy="778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da-DK" dirty="0" smtClean="0"/>
              <a:t>A</a:t>
            </a: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da-DK" dirty="0" smtClean="0"/>
              <a:t>Gruppe 1+2+3 arbejder med at identificere og </a:t>
            </a:r>
            <a:r>
              <a:rPr lang="da-DK" dirty="0" smtClean="0"/>
              <a:t>forklare, </a:t>
            </a:r>
            <a:r>
              <a:rPr lang="da-DK" dirty="0" smtClean="0"/>
              <a:t>hvordan </a:t>
            </a:r>
            <a:r>
              <a:rPr lang="da-DK" dirty="0" smtClean="0"/>
              <a:t>staten </a:t>
            </a:r>
            <a:r>
              <a:rPr lang="da-DK" dirty="0" smtClean="0"/>
              <a:t>får </a:t>
            </a:r>
            <a:r>
              <a:rPr lang="da-DK" dirty="0" smtClean="0"/>
              <a:t>sin </a:t>
            </a:r>
            <a:r>
              <a:rPr lang="da-DK" dirty="0" smtClean="0"/>
              <a:t>indtægt. Her skal </a:t>
            </a:r>
            <a:r>
              <a:rPr lang="da-DK" dirty="0" smtClean="0"/>
              <a:t>minimum </a:t>
            </a:r>
            <a:r>
              <a:rPr lang="da-DK" dirty="0" smtClean="0"/>
              <a:t>to af følgende figurer, figur 7.4, 7.5, 7.6, 7.7 </a:t>
            </a:r>
            <a:r>
              <a:rPr lang="da-DK" dirty="0" smtClean="0"/>
              <a:t>anvendes – de kan findes via dette link </a:t>
            </a:r>
            <a:r>
              <a:rPr lang="da-DK" u="sng" dirty="0" smtClean="0">
                <a:hlinkClick r:id="rId4"/>
              </a:rPr>
              <a:t>http://ioa1.systime.dk/index.php?id=490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732240" y="3140968"/>
            <a:ext cx="2411760" cy="1728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- 1 fremlægger for 4 og omvendt</a:t>
            </a:r>
          </a:p>
          <a:p>
            <a:r>
              <a:rPr lang="da-DK" dirty="0" smtClean="0"/>
              <a:t>- 2 fremlægger for 5 og omvendt</a:t>
            </a:r>
          </a:p>
          <a:p>
            <a:r>
              <a:rPr lang="da-DK" dirty="0" smtClean="0"/>
              <a:t>- 3 fremlægger for 6 og omvendt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lede 7" descr="Billede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381328"/>
            <a:ext cx="9144000" cy="4766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7632848" cy="4464496"/>
          </a:xfrm>
        </p:spPr>
        <p:txBody>
          <a:bodyPr>
            <a:normAutofit/>
          </a:bodyPr>
          <a:lstStyle/>
          <a:p>
            <a:pPr lvl="0" algn="l"/>
            <a:r>
              <a:rPr lang="da-DK" sz="2500" b="1" dirty="0" smtClean="0">
                <a:solidFill>
                  <a:schemeClr val="tx1"/>
                </a:solidFill>
              </a:rPr>
              <a:t>Tjek på </a:t>
            </a:r>
            <a:r>
              <a:rPr lang="da-DK" sz="2500" b="1" dirty="0" smtClean="0">
                <a:solidFill>
                  <a:schemeClr val="tx1"/>
                </a:solidFill>
              </a:rPr>
              <a:t>lektien</a:t>
            </a:r>
            <a:endParaRPr lang="da-DK" sz="2500" b="1" dirty="0" smtClean="0">
              <a:solidFill>
                <a:schemeClr val="tx1"/>
              </a:solidFill>
            </a:endParaRPr>
          </a:p>
          <a:p>
            <a:pPr lvl="0" algn="l"/>
            <a:r>
              <a:rPr lang="da-DK" sz="2500" dirty="0" smtClean="0">
                <a:solidFill>
                  <a:schemeClr val="tx1"/>
                </a:solidFill>
              </a:rPr>
              <a:t>Arbejd sammen med sidemanden og </a:t>
            </a:r>
            <a:r>
              <a:rPr lang="da-DK" sz="2500" dirty="0" smtClean="0">
                <a:solidFill>
                  <a:schemeClr val="tx1"/>
                </a:solidFill>
              </a:rPr>
              <a:t>”tjek” om </a:t>
            </a:r>
            <a:r>
              <a:rPr lang="da-DK" sz="2500" dirty="0" smtClean="0">
                <a:solidFill>
                  <a:schemeClr val="tx1"/>
                </a:solidFill>
              </a:rPr>
              <a:t>I </a:t>
            </a:r>
            <a:r>
              <a:rPr lang="da-DK" sz="2500" dirty="0" smtClean="0">
                <a:solidFill>
                  <a:schemeClr val="tx1"/>
                </a:solidFill>
              </a:rPr>
              <a:t>har forstået essensen i dagens undervisning (ca</a:t>
            </a:r>
            <a:r>
              <a:rPr lang="da-DK" sz="2500" dirty="0" smtClean="0">
                <a:solidFill>
                  <a:schemeClr val="tx1"/>
                </a:solidFill>
              </a:rPr>
              <a:t>. 5 min.)</a:t>
            </a:r>
          </a:p>
          <a:p>
            <a:pPr lvl="1" algn="l"/>
            <a:r>
              <a:rPr lang="da-DK" sz="2000" dirty="0" smtClean="0">
                <a:solidFill>
                  <a:schemeClr val="tx1"/>
                </a:solidFill>
              </a:rPr>
              <a:t>- Hvad er forsikringsprincippet?</a:t>
            </a:r>
          </a:p>
          <a:p>
            <a:pPr lvl="1" algn="l"/>
            <a:r>
              <a:rPr lang="da-DK" sz="2000" dirty="0" smtClean="0">
                <a:solidFill>
                  <a:schemeClr val="tx1"/>
                </a:solidFill>
              </a:rPr>
              <a:t>- Hvad er retsprincippet?</a:t>
            </a:r>
          </a:p>
          <a:p>
            <a:pPr lvl="1" algn="l"/>
            <a:r>
              <a:rPr lang="da-DK" sz="2000" dirty="0" smtClean="0">
                <a:solidFill>
                  <a:schemeClr val="tx1"/>
                </a:solidFill>
              </a:rPr>
              <a:t>- Hvad er skønsprincippet?</a:t>
            </a:r>
          </a:p>
          <a:p>
            <a:pPr algn="l"/>
            <a:r>
              <a:rPr lang="da-DK" sz="2000" dirty="0" smtClean="0">
                <a:solidFill>
                  <a:schemeClr val="tx1"/>
                </a:solidFill>
              </a:rPr>
              <a:t>        - Hvad er et progressivt skattesystem?</a:t>
            </a: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79512" y="188640"/>
            <a:ext cx="878497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Tjek</a:t>
            </a:r>
            <a:r>
              <a:rPr kumimoji="0" lang="da-DK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på lektien</a:t>
            </a:r>
            <a:r>
              <a:rPr kumimoji="0" lang="da-DK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Billede 4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72704"/>
            <a:ext cx="9144000" cy="13852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249</Words>
  <Application>Microsoft Office PowerPoint</Application>
  <PresentationFormat>Skærmshow (4:3)</PresentationFormat>
  <Paragraphs>37</Paragraphs>
  <Slides>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2.Lektion: Velfærdsstatens udvikling, indtægter og udgifter </vt:lpstr>
      <vt:lpstr>2.lektion: Velfærdsstatens udvikling, indtægter og udgifter</vt:lpstr>
      <vt:lpstr> Hvad er en velfærdsstat?  Denne definition er af Bent Greve. Hentet fra SamfNu-B, Systime 2008, s.223 </vt:lpstr>
      <vt:lpstr>Dias nummer 4</vt:lpstr>
      <vt:lpstr>B. Gruppe 4+5+6 arbejder med at tolke tabel 10.1. Beskriv fordelingen af statens udgifter, udviklingen af statens udgifter, samt beregne hvor den største stigning har fundet sted</vt:lpstr>
      <vt:lpstr>Dias nummer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2.Lektion: Velfærdsstatens udvikling, indtægter og udgifter </dc:title>
  <dc:creator>pb</dc:creator>
  <cp:lastModifiedBy>pb</cp:lastModifiedBy>
  <cp:revision>1</cp:revision>
  <dcterms:created xsi:type="dcterms:W3CDTF">2011-01-30T23:56:51Z</dcterms:created>
  <dcterms:modified xsi:type="dcterms:W3CDTF">2011-01-30T23:58:28Z</dcterms:modified>
</cp:coreProperties>
</file>