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95" r:id="rId3"/>
    <p:sldId id="301" r:id="rId4"/>
    <p:sldId id="257" r:id="rId5"/>
    <p:sldId id="302" r:id="rId6"/>
    <p:sldId id="305" r:id="rId7"/>
    <p:sldId id="298" r:id="rId8"/>
    <p:sldId id="297" r:id="rId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C90C-6D1C-45DD-A235-CBF26BC720BC}" type="datetimeFigureOut">
              <a:rPr lang="da-DK" smtClean="0"/>
              <a:pPr/>
              <a:t>31-01-2011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D5B5-36A6-48E8-B625-FC70613CE81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C90C-6D1C-45DD-A235-CBF26BC720BC}" type="datetimeFigureOut">
              <a:rPr lang="da-DK" smtClean="0"/>
              <a:pPr/>
              <a:t>31-01-2011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D5B5-36A6-48E8-B625-FC70613CE81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C90C-6D1C-45DD-A235-CBF26BC720BC}" type="datetimeFigureOut">
              <a:rPr lang="da-DK" smtClean="0"/>
              <a:pPr/>
              <a:t>31-01-2011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D5B5-36A6-48E8-B625-FC70613CE81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C90C-6D1C-45DD-A235-CBF26BC720BC}" type="datetimeFigureOut">
              <a:rPr lang="da-DK" smtClean="0"/>
              <a:pPr/>
              <a:t>31-01-2011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D5B5-36A6-48E8-B625-FC70613CE81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C90C-6D1C-45DD-A235-CBF26BC720BC}" type="datetimeFigureOut">
              <a:rPr lang="da-DK" smtClean="0"/>
              <a:pPr/>
              <a:t>31-01-2011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D5B5-36A6-48E8-B625-FC70613CE81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C90C-6D1C-45DD-A235-CBF26BC720BC}" type="datetimeFigureOut">
              <a:rPr lang="da-DK" smtClean="0"/>
              <a:pPr/>
              <a:t>31-01-2011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D5B5-36A6-48E8-B625-FC70613CE81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C90C-6D1C-45DD-A235-CBF26BC720BC}" type="datetimeFigureOut">
              <a:rPr lang="da-DK" smtClean="0"/>
              <a:pPr/>
              <a:t>31-01-2011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D5B5-36A6-48E8-B625-FC70613CE81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C90C-6D1C-45DD-A235-CBF26BC720BC}" type="datetimeFigureOut">
              <a:rPr lang="da-DK" smtClean="0"/>
              <a:pPr/>
              <a:t>31-01-2011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D5B5-36A6-48E8-B625-FC70613CE81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C90C-6D1C-45DD-A235-CBF26BC720BC}" type="datetimeFigureOut">
              <a:rPr lang="da-DK" smtClean="0"/>
              <a:pPr/>
              <a:t>31-01-2011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D5B5-36A6-48E8-B625-FC70613CE81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C90C-6D1C-45DD-A235-CBF26BC720BC}" type="datetimeFigureOut">
              <a:rPr lang="da-DK" smtClean="0"/>
              <a:pPr/>
              <a:t>31-01-2011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D5B5-36A6-48E8-B625-FC70613CE81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C90C-6D1C-45DD-A235-CBF26BC720BC}" type="datetimeFigureOut">
              <a:rPr lang="da-DK" smtClean="0"/>
              <a:pPr/>
              <a:t>31-01-2011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D5B5-36A6-48E8-B625-FC70613CE81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0000"/>
            <a:lum/>
          </a:blip>
          <a:srcRect/>
          <a:stretch>
            <a:fillRect t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C90C-6D1C-45DD-A235-CBF26BC720BC}" type="datetimeFigureOut">
              <a:rPr lang="da-DK" smtClean="0"/>
              <a:pPr/>
              <a:t>31-01-2011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4D5B5-36A6-48E8-B625-FC70613CE81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5. Lektion: Ligestilling </a:t>
            </a:r>
            <a:r>
              <a:rPr lang="da-DK" dirty="0" smtClean="0"/>
              <a:t>med sociologiske briller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i="1" smtClean="0">
                <a:solidFill>
                  <a:schemeClr val="tx1"/>
                </a:solidFill>
              </a:rPr>
              <a:t>5.lektion </a:t>
            </a:r>
            <a:r>
              <a:rPr lang="da-DK" i="1" smtClean="0">
                <a:solidFill>
                  <a:schemeClr val="tx1"/>
                </a:solidFill>
              </a:rPr>
              <a:t>i undervisningsforløbet ”</a:t>
            </a:r>
            <a:r>
              <a:rPr lang="da-DK" b="1" i="1" smtClean="0">
                <a:solidFill>
                  <a:schemeClr val="tx1"/>
                </a:solidFill>
              </a:rPr>
              <a:t>Samfundet og samfundsfagets fagområder</a:t>
            </a:r>
            <a:r>
              <a:rPr lang="da-DK" i="1" smtClean="0">
                <a:solidFill>
                  <a:schemeClr val="tx1"/>
                </a:solidFill>
              </a:rPr>
              <a:t>” baseret på kapitel 1 i bogen Luk Samfundet Op!, af Brøndum og Hansen, Forlaget Columbus 2010</a:t>
            </a:r>
            <a:endParaRPr lang="da-DK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a-DK" dirty="0" smtClean="0"/>
              <a:t>Fagområder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187624" y="1628800"/>
            <a:ext cx="2098576" cy="820688"/>
          </a:xfrm>
        </p:spPr>
        <p:txBody>
          <a:bodyPr/>
          <a:lstStyle/>
          <a:p>
            <a:pPr>
              <a:buNone/>
            </a:pPr>
            <a:r>
              <a:rPr lang="da-DK" dirty="0" smtClean="0"/>
              <a:t> ØKONOMI</a:t>
            </a:r>
            <a:endParaRPr lang="da-DK" dirty="0">
              <a:hlinkClick r:id="rId2" action="ppaction://hlinksldjump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971600" y="764704"/>
            <a:ext cx="4320480" cy="424847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Ellipse 9"/>
          <p:cNvSpPr/>
          <p:nvPr/>
        </p:nvSpPr>
        <p:spPr>
          <a:xfrm>
            <a:off x="2195736" y="2609528"/>
            <a:ext cx="4320480" cy="4248472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Ellipse 10"/>
          <p:cNvSpPr/>
          <p:nvPr/>
        </p:nvSpPr>
        <p:spPr>
          <a:xfrm>
            <a:off x="3491880" y="836712"/>
            <a:ext cx="4320480" cy="4248472"/>
          </a:xfrm>
          <a:prstGeom prst="ellipse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FFF00"/>
              </a:solidFill>
            </a:endParaRPr>
          </a:p>
        </p:txBody>
      </p:sp>
      <p:sp>
        <p:nvSpPr>
          <p:cNvPr id="12" name="Tekstboks 11">
            <a:hlinkClick r:id="" action="ppaction://noaction"/>
          </p:cNvPr>
          <p:cNvSpPr txBox="1"/>
          <p:nvPr/>
        </p:nvSpPr>
        <p:spPr>
          <a:xfrm>
            <a:off x="5508104" y="177281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S</a:t>
            </a:r>
            <a:r>
              <a:rPr lang="da-DK" sz="3200" dirty="0" smtClean="0"/>
              <a:t>OCIOLOGI</a:t>
            </a:r>
            <a:endParaRPr lang="da-DK" sz="3200" dirty="0"/>
          </a:p>
        </p:txBody>
      </p:sp>
      <p:sp>
        <p:nvSpPr>
          <p:cNvPr id="13" name="Tekstboks 12"/>
          <p:cNvSpPr txBox="1"/>
          <p:nvPr/>
        </p:nvSpPr>
        <p:spPr>
          <a:xfrm>
            <a:off x="3131840" y="5805264"/>
            <a:ext cx="2456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 smtClean="0"/>
              <a:t>POLITOLOGI</a:t>
            </a:r>
            <a:endParaRPr lang="da-DK" sz="3600" dirty="0"/>
          </a:p>
        </p:txBody>
      </p:sp>
      <p:sp>
        <p:nvSpPr>
          <p:cNvPr id="14" name="Tekstboks 13"/>
          <p:cNvSpPr txBox="1"/>
          <p:nvPr/>
        </p:nvSpPr>
        <p:spPr>
          <a:xfrm>
            <a:off x="2339752" y="3861048"/>
            <a:ext cx="1446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i="1" dirty="0" smtClean="0"/>
              <a:t>Fx økonomisk</a:t>
            </a:r>
          </a:p>
          <a:p>
            <a:r>
              <a:rPr lang="da-DK" i="1" dirty="0" smtClean="0"/>
              <a:t>politik</a:t>
            </a:r>
            <a:endParaRPr lang="da-DK" i="1" dirty="0"/>
          </a:p>
        </p:txBody>
      </p:sp>
      <p:sp>
        <p:nvSpPr>
          <p:cNvPr id="15" name="Tekstboks 14"/>
          <p:cNvSpPr txBox="1"/>
          <p:nvPr/>
        </p:nvSpPr>
        <p:spPr>
          <a:xfrm>
            <a:off x="3995936" y="1772816"/>
            <a:ext cx="1005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i="1" dirty="0" smtClean="0"/>
              <a:t>Fx </a:t>
            </a:r>
            <a:r>
              <a:rPr lang="da-DK" i="1" dirty="0" err="1" smtClean="0"/>
              <a:t>socio-</a:t>
            </a:r>
            <a:endParaRPr lang="da-DK" i="1" dirty="0" smtClean="0"/>
          </a:p>
          <a:p>
            <a:r>
              <a:rPr lang="da-DK" i="1" dirty="0" smtClean="0"/>
              <a:t>økonomi</a:t>
            </a:r>
            <a:endParaRPr lang="da-DK" i="1" dirty="0"/>
          </a:p>
        </p:txBody>
      </p:sp>
      <p:sp>
        <p:nvSpPr>
          <p:cNvPr id="17" name="Tekstboks 16"/>
          <p:cNvSpPr txBox="1"/>
          <p:nvPr/>
        </p:nvSpPr>
        <p:spPr>
          <a:xfrm>
            <a:off x="5148064" y="3933056"/>
            <a:ext cx="1109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i="1" dirty="0" smtClean="0"/>
              <a:t>Fx politisk</a:t>
            </a:r>
          </a:p>
          <a:p>
            <a:r>
              <a:rPr lang="da-DK" i="1" dirty="0" smtClean="0"/>
              <a:t>sociologi</a:t>
            </a:r>
            <a:endParaRPr lang="da-DK" i="1" dirty="0"/>
          </a:p>
        </p:txBody>
      </p:sp>
      <p:sp>
        <p:nvSpPr>
          <p:cNvPr id="16" name="Tekstboks 15"/>
          <p:cNvSpPr txBox="1"/>
          <p:nvPr/>
        </p:nvSpPr>
        <p:spPr>
          <a:xfrm>
            <a:off x="3707904" y="2996952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i="1" dirty="0" smtClean="0"/>
              <a:t>Fx </a:t>
            </a:r>
            <a:r>
              <a:rPr lang="da-DK" i="1" dirty="0" err="1" smtClean="0"/>
              <a:t>globali-</a:t>
            </a:r>
            <a:endParaRPr lang="da-DK" i="1" dirty="0" smtClean="0"/>
          </a:p>
          <a:p>
            <a:pPr algn="ctr"/>
            <a:r>
              <a:rPr lang="da-DK" i="1" dirty="0" err="1" smtClean="0"/>
              <a:t>sering</a:t>
            </a:r>
            <a:endParaRPr lang="da-DK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Introduktion til sociologi</a:t>
            </a:r>
            <a:endParaRPr lang="da-DK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Kønsrollemønster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Kønsroller: Der er forskellige forventninger til, hvordan kvinder og mænd.</a:t>
            </a:r>
          </a:p>
          <a:p>
            <a:endParaRPr lang="da-DK" dirty="0" smtClean="0"/>
          </a:p>
          <a:p>
            <a:r>
              <a:rPr lang="da-DK" dirty="0" smtClean="0"/>
              <a:t>Kønsrollemønster: </a:t>
            </a:r>
          </a:p>
          <a:p>
            <a:pPr lvl="1"/>
            <a:r>
              <a:rPr lang="da-DK" dirty="0" smtClean="0"/>
              <a:t>Kvinder og mænd opfører og opfatter sig forskelligt i samfundet. </a:t>
            </a:r>
          </a:p>
          <a:p>
            <a:pPr lvl="1"/>
            <a:r>
              <a:rPr lang="da-DK" dirty="0" smtClean="0"/>
              <a:t>Kvinder og mænd værdsættes forskelligt</a:t>
            </a:r>
          </a:p>
          <a:p>
            <a:endParaRPr lang="da-D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Sociologi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Videnskaben om det sociale liv. </a:t>
            </a:r>
          </a:p>
          <a:p>
            <a:endParaRPr lang="da-DK" dirty="0" smtClean="0"/>
          </a:p>
          <a:p>
            <a:r>
              <a:rPr lang="da-DK" dirty="0" smtClean="0"/>
              <a:t>Hvordan fungerer samfundet som helhed, og hvordan agerer det enkelte individer i samfundet.</a:t>
            </a:r>
          </a:p>
          <a:p>
            <a:endParaRPr lang="da-DK" dirty="0" smtClean="0"/>
          </a:p>
          <a:p>
            <a:r>
              <a:rPr lang="da-DK" dirty="0" smtClean="0"/>
              <a:t>Det handler fx om, hvilken social status individerne har, og hvilke sociale mønstre der er i samfundet.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Eksempler på sociologiske emner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Kønsroller</a:t>
            </a:r>
          </a:p>
          <a:p>
            <a:r>
              <a:rPr lang="da-DK" dirty="0" smtClean="0"/>
              <a:t>Hvem slår græsset?</a:t>
            </a:r>
          </a:p>
          <a:p>
            <a:r>
              <a:rPr lang="da-DK" dirty="0" smtClean="0"/>
              <a:t>Hvem vasker tøjet?</a:t>
            </a:r>
          </a:p>
          <a:p>
            <a:r>
              <a:rPr lang="da-DK" dirty="0" smtClean="0"/>
              <a:t>Hvem laver mad?</a:t>
            </a:r>
          </a:p>
          <a:p>
            <a:r>
              <a:rPr lang="da-DK" dirty="0" smtClean="0"/>
              <a:t>Har kvinder en anden identitet end mænd?</a:t>
            </a:r>
          </a:p>
          <a:p>
            <a:r>
              <a:rPr lang="da-DK" dirty="0" smtClean="0"/>
              <a:t>Er der andre forventninger til mænd end der er til kvinder?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Centrale sociologiske begreber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a-DK" i="1" dirty="0" smtClean="0"/>
              <a:t>Sociale relationer</a:t>
            </a:r>
            <a:r>
              <a:rPr lang="da-DK" dirty="0" smtClean="0"/>
              <a:t> er det der forbinder mennesker og får dem til at holde sammen i grupper.</a:t>
            </a:r>
          </a:p>
          <a:p>
            <a:endParaRPr lang="da-DK" i="1" dirty="0" smtClean="0"/>
          </a:p>
          <a:p>
            <a:r>
              <a:rPr lang="da-DK" i="1" dirty="0" smtClean="0"/>
              <a:t>Socialisation </a:t>
            </a:r>
            <a:r>
              <a:rPr lang="da-DK" dirty="0" smtClean="0"/>
              <a:t>betyder, at vi mennesker ”opdrages” til at blive en del af samfundet.</a:t>
            </a:r>
          </a:p>
          <a:p>
            <a:endParaRPr lang="da-DK" i="1" dirty="0" smtClean="0"/>
          </a:p>
          <a:p>
            <a:r>
              <a:rPr lang="da-DK" i="1" dirty="0" smtClean="0"/>
              <a:t>Sociale aktører </a:t>
            </a:r>
            <a:r>
              <a:rPr lang="da-DK" dirty="0" smtClean="0"/>
              <a:t>er mennesker med forskellige sociale relationer.</a:t>
            </a:r>
            <a:endParaRPr lang="da-DK" i="1" dirty="0" smtClean="0"/>
          </a:p>
          <a:p>
            <a:endParaRPr lang="da-DK" i="1" dirty="0" smtClean="0"/>
          </a:p>
          <a:p>
            <a:r>
              <a:rPr lang="da-DK" i="1" dirty="0" smtClean="0"/>
              <a:t>Sociale strukturer</a:t>
            </a:r>
            <a:r>
              <a:rPr lang="da-DK" dirty="0" smtClean="0"/>
              <a:t> er sociale relationer vi opfatter som stabile.</a:t>
            </a:r>
          </a:p>
          <a:p>
            <a:endParaRPr lang="da-DK" dirty="0" smtClean="0"/>
          </a:p>
          <a:p>
            <a:r>
              <a:rPr lang="da-DK" i="1" dirty="0" smtClean="0"/>
              <a:t>Sociale roller</a:t>
            </a:r>
            <a:r>
              <a:rPr lang="da-DK" dirty="0" smtClean="0"/>
              <a:t> er de positioner og den status, som forskellige personer har i samfundet.</a:t>
            </a:r>
          </a:p>
          <a:p>
            <a:endParaRPr lang="da-DK" dirty="0" smtClean="0"/>
          </a:p>
          <a:p>
            <a:r>
              <a:rPr lang="da-DK" dirty="0" smtClean="0"/>
              <a:t>Identitet betyder, at vi er bevidste om, at vi er </a:t>
            </a:r>
            <a:r>
              <a:rPr lang="da-DK" i="1" dirty="0" smtClean="0"/>
              <a:t>et</a:t>
            </a:r>
            <a:r>
              <a:rPr lang="da-DK" dirty="0" smtClean="0"/>
              <a:t> menneske med følelser, tanker, sanser, fornuft osv., der er anderledes end andre mennesker.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Sociologisk magt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Hvem har det bedste sociale netværk?</a:t>
            </a:r>
          </a:p>
          <a:p>
            <a:pPr>
              <a:buNone/>
            </a:pPr>
            <a:endParaRPr lang="da-DK" dirty="0" smtClean="0"/>
          </a:p>
          <a:p>
            <a:r>
              <a:rPr lang="da-DK" dirty="0" smtClean="0"/>
              <a:t>Hvem er i stand til at definere, hvilke normer, netværk, relationer, mønstre osv. der er værdifulde i samfundet?</a:t>
            </a:r>
            <a:endParaRPr lang="da-D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303</Words>
  <Application>Microsoft Office PowerPoint</Application>
  <PresentationFormat>Skærmshow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9" baseType="lpstr">
      <vt:lpstr>Kontortema</vt:lpstr>
      <vt:lpstr>5. Lektion: Ligestilling med sociologiske briller</vt:lpstr>
      <vt:lpstr>Fagområder</vt:lpstr>
      <vt:lpstr>Introduktion til sociologi</vt:lpstr>
      <vt:lpstr>Kønsrollemønster</vt:lpstr>
      <vt:lpstr>Sociologi</vt:lpstr>
      <vt:lpstr>Eksempler på sociologiske emner </vt:lpstr>
      <vt:lpstr>Centrale sociologiske begreber</vt:lpstr>
      <vt:lpstr>Sociologisk magt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Samfundsfag</dc:title>
  <dc:creator>Thor Banke Hansen</dc:creator>
  <cp:lastModifiedBy>pb</cp:lastModifiedBy>
  <cp:revision>77</cp:revision>
  <dcterms:created xsi:type="dcterms:W3CDTF">2010-08-31T08:55:20Z</dcterms:created>
  <dcterms:modified xsi:type="dcterms:W3CDTF">2011-01-31T13:25:38Z</dcterms:modified>
</cp:coreProperties>
</file>