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79" r:id="rId3"/>
    <p:sldId id="280" r:id="rId4"/>
    <p:sldId id="273" r:id="rId5"/>
    <p:sldId id="281" r:id="rId6"/>
    <p:sldId id="278" r:id="rId7"/>
    <p:sldId id="257" r:id="rId8"/>
    <p:sldId id="265" r:id="rId9"/>
    <p:sldId id="266" r:id="rId10"/>
    <p:sldId id="282" r:id="rId11"/>
    <p:sldId id="284" r:id="rId12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C90C-6D1C-45DD-A235-CBF26BC720BC}" type="datetimeFigureOut">
              <a:rPr lang="da-DK" smtClean="0"/>
              <a:pPr/>
              <a:t>31-01-2011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4D5B5-36A6-48E8-B625-FC70613CE81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C90C-6D1C-45DD-A235-CBF26BC720BC}" type="datetimeFigureOut">
              <a:rPr lang="da-DK" smtClean="0"/>
              <a:pPr/>
              <a:t>31-01-2011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4D5B5-36A6-48E8-B625-FC70613CE81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C90C-6D1C-45DD-A235-CBF26BC720BC}" type="datetimeFigureOut">
              <a:rPr lang="da-DK" smtClean="0"/>
              <a:pPr/>
              <a:t>31-01-2011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4D5B5-36A6-48E8-B625-FC70613CE81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C90C-6D1C-45DD-A235-CBF26BC720BC}" type="datetimeFigureOut">
              <a:rPr lang="da-DK" smtClean="0"/>
              <a:pPr/>
              <a:t>31-01-2011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4D5B5-36A6-48E8-B625-FC70613CE81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C90C-6D1C-45DD-A235-CBF26BC720BC}" type="datetimeFigureOut">
              <a:rPr lang="da-DK" smtClean="0"/>
              <a:pPr/>
              <a:t>31-01-2011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4D5B5-36A6-48E8-B625-FC70613CE81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C90C-6D1C-45DD-A235-CBF26BC720BC}" type="datetimeFigureOut">
              <a:rPr lang="da-DK" smtClean="0"/>
              <a:pPr/>
              <a:t>31-01-2011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4D5B5-36A6-48E8-B625-FC70613CE81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C90C-6D1C-45DD-A235-CBF26BC720BC}" type="datetimeFigureOut">
              <a:rPr lang="da-DK" smtClean="0"/>
              <a:pPr/>
              <a:t>31-01-2011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4D5B5-36A6-48E8-B625-FC70613CE81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C90C-6D1C-45DD-A235-CBF26BC720BC}" type="datetimeFigureOut">
              <a:rPr lang="da-DK" smtClean="0"/>
              <a:pPr/>
              <a:t>31-01-2011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4D5B5-36A6-48E8-B625-FC70613CE81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C90C-6D1C-45DD-A235-CBF26BC720BC}" type="datetimeFigureOut">
              <a:rPr lang="da-DK" smtClean="0"/>
              <a:pPr/>
              <a:t>31-01-2011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4D5B5-36A6-48E8-B625-FC70613CE81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C90C-6D1C-45DD-A235-CBF26BC720BC}" type="datetimeFigureOut">
              <a:rPr lang="da-DK" smtClean="0"/>
              <a:pPr/>
              <a:t>31-01-2011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4D5B5-36A6-48E8-B625-FC70613CE81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C90C-6D1C-45DD-A235-CBF26BC720BC}" type="datetimeFigureOut">
              <a:rPr lang="da-DK" smtClean="0"/>
              <a:pPr/>
              <a:t>31-01-2011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4D5B5-36A6-48E8-B625-FC70613CE81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0000"/>
            <a:lum/>
          </a:blip>
          <a:srcRect/>
          <a:stretch>
            <a:fillRect t="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8C90C-6D1C-45DD-A235-CBF26BC720BC}" type="datetimeFigureOut">
              <a:rPr lang="da-DK" smtClean="0"/>
              <a:pPr/>
              <a:t>31-01-2011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4D5B5-36A6-48E8-B625-FC70613CE81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1.lektion: Samfundsfag – hvad er det?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a-DK" i="1" dirty="0" smtClean="0">
                <a:solidFill>
                  <a:schemeClr val="tx1"/>
                </a:solidFill>
              </a:rPr>
              <a:t>  </a:t>
            </a:r>
            <a:r>
              <a:rPr lang="da-DK" i="1" dirty="0" smtClean="0">
                <a:solidFill>
                  <a:schemeClr val="tx1"/>
                </a:solidFill>
              </a:rPr>
              <a:t>1.lektion i undervisningsforløbet ”</a:t>
            </a:r>
            <a:r>
              <a:rPr lang="da-DK" b="1" i="1" dirty="0" smtClean="0">
                <a:solidFill>
                  <a:schemeClr val="tx1"/>
                </a:solidFill>
              </a:rPr>
              <a:t>Samfundet og samfundsfagets fagområder</a:t>
            </a:r>
            <a:r>
              <a:rPr lang="da-DK" i="1" dirty="0" smtClean="0">
                <a:solidFill>
                  <a:schemeClr val="tx1"/>
                </a:solidFill>
              </a:rPr>
              <a:t>” baseret på kapitel 1 i bogen Luk Samfundet Op!, af Brøndum og Hansen, Forlaget Columbus 2010</a:t>
            </a:r>
            <a:endParaRPr lang="da-DK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Øvelse</a:t>
            </a:r>
            <a:endParaRPr lang="da-DK" dirty="0"/>
          </a:p>
        </p:txBody>
      </p:sp>
      <p:sp>
        <p:nvSpPr>
          <p:cNvPr id="8" name="Pladsholder til indhold 7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endParaRPr lang="da-DK" dirty="0" smtClean="0"/>
          </a:p>
          <a:p>
            <a:pPr lvl="0"/>
            <a:r>
              <a:rPr lang="da-DK" dirty="0" smtClean="0"/>
              <a:t>Placér elementerne i jeres mindmap fra 1. lektion indenfor de forskellige fagområder.</a:t>
            </a:r>
          </a:p>
          <a:p>
            <a:pPr lvl="0"/>
            <a:endParaRPr lang="da-DK" dirty="0" smtClean="0"/>
          </a:p>
          <a:p>
            <a:pPr lvl="0"/>
            <a:r>
              <a:rPr lang="da-DK" dirty="0" smtClean="0"/>
              <a:t>Fælles opsamling – se næste slide!</a:t>
            </a:r>
          </a:p>
          <a:p>
            <a:endParaRPr lang="da-DK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da-DK" dirty="0" smtClean="0"/>
              <a:t> Fælles opsamling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1331640" y="1772816"/>
            <a:ext cx="2098576" cy="820688"/>
          </a:xfrm>
        </p:spPr>
        <p:txBody>
          <a:bodyPr/>
          <a:lstStyle/>
          <a:p>
            <a:pPr>
              <a:buNone/>
            </a:pPr>
            <a:r>
              <a:rPr lang="da-DK" dirty="0" smtClean="0"/>
              <a:t> ØKONOMI</a:t>
            </a:r>
            <a:endParaRPr lang="da-DK" dirty="0">
              <a:hlinkClick r:id="rId2" action="ppaction://hlinksldjump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1115616" y="908720"/>
            <a:ext cx="4320480" cy="4248472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0" name="Ellipse 9"/>
          <p:cNvSpPr/>
          <p:nvPr/>
        </p:nvSpPr>
        <p:spPr>
          <a:xfrm>
            <a:off x="2195736" y="2609528"/>
            <a:ext cx="4320480" cy="4248472"/>
          </a:xfrm>
          <a:prstGeom prst="ellipse">
            <a:avLst/>
          </a:prstGeom>
          <a:solidFill>
            <a:schemeClr val="accent6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1" name="Ellipse 10"/>
          <p:cNvSpPr/>
          <p:nvPr/>
        </p:nvSpPr>
        <p:spPr>
          <a:xfrm>
            <a:off x="3419872" y="908720"/>
            <a:ext cx="4320480" cy="4248472"/>
          </a:xfrm>
          <a:prstGeom prst="ellipse">
            <a:avLst/>
          </a:prstGeom>
          <a:solidFill>
            <a:srgbClr val="92D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FFFF00"/>
              </a:solidFill>
            </a:endParaRPr>
          </a:p>
        </p:txBody>
      </p:sp>
      <p:sp>
        <p:nvSpPr>
          <p:cNvPr id="12" name="Tekstboks 11">
            <a:hlinkClick r:id="rId3" action="ppaction://hlinksldjump"/>
          </p:cNvPr>
          <p:cNvSpPr txBox="1"/>
          <p:nvPr/>
        </p:nvSpPr>
        <p:spPr>
          <a:xfrm>
            <a:off x="5436096" y="1844824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/>
              <a:t>S</a:t>
            </a:r>
            <a:r>
              <a:rPr lang="da-DK" sz="3200" dirty="0" smtClean="0"/>
              <a:t>OCIOLOGI</a:t>
            </a:r>
            <a:endParaRPr lang="da-DK" sz="3200" dirty="0"/>
          </a:p>
        </p:txBody>
      </p:sp>
      <p:sp>
        <p:nvSpPr>
          <p:cNvPr id="13" name="Tekstboks 12"/>
          <p:cNvSpPr txBox="1"/>
          <p:nvPr/>
        </p:nvSpPr>
        <p:spPr>
          <a:xfrm>
            <a:off x="3131840" y="5517232"/>
            <a:ext cx="24569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600" dirty="0" smtClean="0"/>
              <a:t>POLITOLOGI</a:t>
            </a:r>
            <a:endParaRPr lang="da-DK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Dagsorden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a-DK" dirty="0" smtClean="0"/>
              <a:t>Hvad er samfundsfag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 smtClean="0"/>
              <a:t>Øvelse: Fagområder og samfundet.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 smtClean="0"/>
              <a:t>Diskussion: Er der ligestilling i Danmark?</a:t>
            </a:r>
            <a:endParaRPr lang="da-DK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Samfundsfag handler om samfundet</a:t>
            </a:r>
            <a:endParaRPr lang="da-DK" dirty="0"/>
          </a:p>
        </p:txBody>
      </p:sp>
      <p:sp>
        <p:nvSpPr>
          <p:cNvPr id="5" name="U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 smtClean="0"/>
          </a:p>
          <a:p>
            <a:r>
              <a:rPr lang="da-DK" i="1" dirty="0" smtClean="0"/>
              <a:t>Men hvad er samfundet?</a:t>
            </a:r>
            <a:endParaRPr lang="da-DK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b="1" i="1" dirty="0" smtClean="0"/>
              <a:t>Samfundet </a:t>
            </a:r>
            <a:r>
              <a:rPr lang="da-DK" dirty="0" smtClean="0"/>
              <a:t>kan defineres som</a:t>
            </a:r>
            <a:br>
              <a:rPr lang="da-DK" dirty="0" smtClean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Et menneskeligt fællesskab.</a:t>
            </a:r>
          </a:p>
          <a:p>
            <a:endParaRPr lang="da-DK" dirty="0" smtClean="0"/>
          </a:p>
          <a:p>
            <a:r>
              <a:rPr lang="da-DK" dirty="0" smtClean="0"/>
              <a:t>En gruppe mennesker, der har noget tilfælles, fx fælles normer, værdier og/eller forestillinger.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Samfundsfag undersøger menneskelige fællesskaber</a:t>
            </a:r>
            <a:endParaRPr lang="da-DK" dirty="0"/>
          </a:p>
        </p:txBody>
      </p:sp>
      <p:sp>
        <p:nvSpPr>
          <p:cNvPr id="5" name="U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 smtClean="0"/>
          </a:p>
          <a:p>
            <a:r>
              <a:rPr lang="da-DK" i="1" dirty="0" smtClean="0"/>
              <a:t>- Men hvordan?</a:t>
            </a:r>
            <a:endParaRPr lang="da-DK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da-DK" dirty="0" smtClean="0"/>
              <a:t>Fagområder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1187624" y="1628800"/>
            <a:ext cx="2098576" cy="820688"/>
          </a:xfrm>
        </p:spPr>
        <p:txBody>
          <a:bodyPr/>
          <a:lstStyle/>
          <a:p>
            <a:pPr>
              <a:buNone/>
            </a:pPr>
            <a:r>
              <a:rPr lang="da-DK" dirty="0" smtClean="0"/>
              <a:t> ØKONOMI</a:t>
            </a:r>
            <a:endParaRPr lang="da-DK" dirty="0">
              <a:hlinkClick r:id="rId2" action="ppaction://hlinksldjump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971600" y="764704"/>
            <a:ext cx="4320480" cy="4248472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0" name="Ellipse 9"/>
          <p:cNvSpPr/>
          <p:nvPr/>
        </p:nvSpPr>
        <p:spPr>
          <a:xfrm>
            <a:off x="2195736" y="2609528"/>
            <a:ext cx="4320480" cy="4248472"/>
          </a:xfrm>
          <a:prstGeom prst="ellipse">
            <a:avLst/>
          </a:prstGeom>
          <a:solidFill>
            <a:schemeClr val="accent6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1" name="Ellipse 10"/>
          <p:cNvSpPr/>
          <p:nvPr/>
        </p:nvSpPr>
        <p:spPr>
          <a:xfrm>
            <a:off x="3491880" y="836712"/>
            <a:ext cx="4320480" cy="4248472"/>
          </a:xfrm>
          <a:prstGeom prst="ellipse">
            <a:avLst/>
          </a:prstGeom>
          <a:solidFill>
            <a:srgbClr val="92D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FFFF00"/>
              </a:solidFill>
            </a:endParaRPr>
          </a:p>
        </p:txBody>
      </p:sp>
      <p:sp>
        <p:nvSpPr>
          <p:cNvPr id="12" name="Tekstboks 11">
            <a:hlinkClick r:id="rId3" action="ppaction://hlinksldjump"/>
          </p:cNvPr>
          <p:cNvSpPr txBox="1"/>
          <p:nvPr/>
        </p:nvSpPr>
        <p:spPr>
          <a:xfrm>
            <a:off x="5508104" y="1772816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/>
              <a:t>S</a:t>
            </a:r>
            <a:r>
              <a:rPr lang="da-DK" sz="3200" dirty="0" smtClean="0"/>
              <a:t>OCIOLOGI</a:t>
            </a:r>
            <a:endParaRPr lang="da-DK" sz="3200" dirty="0"/>
          </a:p>
        </p:txBody>
      </p:sp>
      <p:sp>
        <p:nvSpPr>
          <p:cNvPr id="13" name="Tekstboks 12"/>
          <p:cNvSpPr txBox="1"/>
          <p:nvPr/>
        </p:nvSpPr>
        <p:spPr>
          <a:xfrm>
            <a:off x="3131840" y="5805264"/>
            <a:ext cx="24569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600" dirty="0" smtClean="0"/>
              <a:t>POLITOLOGI</a:t>
            </a:r>
            <a:endParaRPr lang="da-DK" sz="3600" dirty="0"/>
          </a:p>
        </p:txBody>
      </p:sp>
      <p:sp>
        <p:nvSpPr>
          <p:cNvPr id="14" name="Tekstboks 13"/>
          <p:cNvSpPr txBox="1"/>
          <p:nvPr/>
        </p:nvSpPr>
        <p:spPr>
          <a:xfrm>
            <a:off x="2339752" y="3861048"/>
            <a:ext cx="14463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i="1" dirty="0" smtClean="0"/>
              <a:t>Fx økonomisk</a:t>
            </a:r>
          </a:p>
          <a:p>
            <a:r>
              <a:rPr lang="da-DK" i="1" dirty="0" smtClean="0"/>
              <a:t>politik</a:t>
            </a:r>
            <a:endParaRPr lang="da-DK" i="1" dirty="0"/>
          </a:p>
        </p:txBody>
      </p:sp>
      <p:sp>
        <p:nvSpPr>
          <p:cNvPr id="15" name="Tekstboks 14"/>
          <p:cNvSpPr txBox="1"/>
          <p:nvPr/>
        </p:nvSpPr>
        <p:spPr>
          <a:xfrm>
            <a:off x="3995936" y="1772816"/>
            <a:ext cx="1005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i="1" dirty="0" smtClean="0"/>
              <a:t>Fx </a:t>
            </a:r>
            <a:r>
              <a:rPr lang="da-DK" i="1" dirty="0" err="1" smtClean="0"/>
              <a:t>socio-</a:t>
            </a:r>
            <a:endParaRPr lang="da-DK" i="1" dirty="0" smtClean="0"/>
          </a:p>
          <a:p>
            <a:r>
              <a:rPr lang="da-DK" i="1" dirty="0" smtClean="0"/>
              <a:t>økonomi</a:t>
            </a:r>
            <a:endParaRPr lang="da-DK" i="1" dirty="0"/>
          </a:p>
        </p:txBody>
      </p:sp>
      <p:sp>
        <p:nvSpPr>
          <p:cNvPr id="17" name="Tekstboks 16"/>
          <p:cNvSpPr txBox="1"/>
          <p:nvPr/>
        </p:nvSpPr>
        <p:spPr>
          <a:xfrm>
            <a:off x="5148064" y="3933056"/>
            <a:ext cx="11095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i="1" dirty="0" smtClean="0"/>
              <a:t>Fx politisk</a:t>
            </a:r>
          </a:p>
          <a:p>
            <a:r>
              <a:rPr lang="da-DK" i="1" dirty="0" smtClean="0"/>
              <a:t>sociologi</a:t>
            </a:r>
            <a:endParaRPr lang="da-DK" i="1" dirty="0"/>
          </a:p>
        </p:txBody>
      </p:sp>
      <p:sp>
        <p:nvSpPr>
          <p:cNvPr id="16" name="Tekstboks 15"/>
          <p:cNvSpPr txBox="1"/>
          <p:nvPr/>
        </p:nvSpPr>
        <p:spPr>
          <a:xfrm>
            <a:off x="3707904" y="2996952"/>
            <a:ext cx="1146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i="1" dirty="0" smtClean="0"/>
              <a:t>Fx </a:t>
            </a:r>
            <a:r>
              <a:rPr lang="da-DK" i="1" dirty="0" err="1" smtClean="0"/>
              <a:t>globali-</a:t>
            </a:r>
            <a:endParaRPr lang="da-DK" i="1" dirty="0" smtClean="0"/>
          </a:p>
          <a:p>
            <a:pPr algn="ctr"/>
            <a:r>
              <a:rPr lang="da-DK" i="1" dirty="0" err="1" smtClean="0"/>
              <a:t>sering</a:t>
            </a:r>
            <a:endParaRPr lang="da-DK"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Økonomi 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Definition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a-DK" dirty="0" smtClean="0"/>
              <a:t>Videnskab om, hvordan  ressourcerne anvendes og fordeles i et samfund</a:t>
            </a:r>
            <a:endParaRPr lang="da-DK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Eksempel</a:t>
            </a:r>
            <a:endParaRPr lang="da-DK" dirty="0"/>
          </a:p>
        </p:txBody>
      </p:sp>
      <p:sp>
        <p:nvSpPr>
          <p:cNvPr id="7" name="Pladsholder til indhold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da-DK" dirty="0" smtClean="0"/>
              <a:t>Lønforskelle mellem mænd og kvinder</a:t>
            </a:r>
          </a:p>
          <a:p>
            <a:r>
              <a:rPr lang="da-DK" dirty="0" smtClean="0"/>
              <a:t>Hvem tjener mest hjemme hos dig?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Sociologi 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Definition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a-DK" dirty="0" smtClean="0"/>
              <a:t>Videnskaben om det sociale liv, dvs. hvordan samfundet fungerer som helhed og hvordan enkelte individer agerer i samfundet.</a:t>
            </a:r>
            <a:endParaRPr lang="da-DK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Eksempel</a:t>
            </a:r>
            <a:endParaRPr lang="da-DK" dirty="0"/>
          </a:p>
        </p:txBody>
      </p:sp>
      <p:sp>
        <p:nvSpPr>
          <p:cNvPr id="7" name="Pladsholder til indhold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da-DK" dirty="0" smtClean="0"/>
              <a:t>Kønsroller</a:t>
            </a:r>
          </a:p>
          <a:p>
            <a:r>
              <a:rPr lang="da-DK" dirty="0" smtClean="0"/>
              <a:t>Hvem slår græsset?</a:t>
            </a:r>
          </a:p>
          <a:p>
            <a:r>
              <a:rPr lang="da-DK" dirty="0" smtClean="0"/>
              <a:t>Hvem vasker tøjet?</a:t>
            </a:r>
          </a:p>
          <a:p>
            <a:r>
              <a:rPr lang="da-DK" dirty="0" smtClean="0"/>
              <a:t>Hvem laver mad?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Politologi 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Definition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a-DK" dirty="0" smtClean="0"/>
              <a:t>Videnskaben om, hvordan et samfund træffer forpligtende beslutninger i fællesskab.</a:t>
            </a:r>
            <a:endParaRPr lang="da-DK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Eksempel</a:t>
            </a:r>
            <a:endParaRPr lang="da-DK" dirty="0"/>
          </a:p>
        </p:txBody>
      </p:sp>
      <p:sp>
        <p:nvSpPr>
          <p:cNvPr id="7" name="Pladsholder til indhold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da-DK" dirty="0" smtClean="0"/>
              <a:t>Ligelønsloven</a:t>
            </a:r>
          </a:p>
          <a:p>
            <a:r>
              <a:rPr lang="da-DK" dirty="0" smtClean="0"/>
              <a:t>Partiernes holdninger til kønsroller</a:t>
            </a:r>
          </a:p>
          <a:p>
            <a:r>
              <a:rPr lang="da-DK" dirty="0" smtClean="0"/>
              <a:t>Forskellige lovforslag til, hvordan man kan sikre ligestilling.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</TotalTime>
  <Words>235</Words>
  <Application>Microsoft Office PowerPoint</Application>
  <PresentationFormat>Skærmshow (4:3)</PresentationFormat>
  <Paragraphs>58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11</vt:i4>
      </vt:variant>
    </vt:vector>
  </HeadingPairs>
  <TitlesOfParts>
    <vt:vector size="12" baseType="lpstr">
      <vt:lpstr>Kontortema</vt:lpstr>
      <vt:lpstr>1.lektion: Samfundsfag – hvad er det?</vt:lpstr>
      <vt:lpstr>Dagsorden</vt:lpstr>
      <vt:lpstr>Samfundsfag handler om samfundet</vt:lpstr>
      <vt:lpstr>Samfundet kan defineres som </vt:lpstr>
      <vt:lpstr>Samfundsfag undersøger menneskelige fællesskaber</vt:lpstr>
      <vt:lpstr>Fagområder</vt:lpstr>
      <vt:lpstr>Økonomi </vt:lpstr>
      <vt:lpstr>Sociologi </vt:lpstr>
      <vt:lpstr>Politologi </vt:lpstr>
      <vt:lpstr>Øvelse</vt:lpstr>
      <vt:lpstr> Fælles opsamling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Samfundsfag</dc:title>
  <dc:creator>Thor Banke Hansen</dc:creator>
  <cp:lastModifiedBy>pb</cp:lastModifiedBy>
  <cp:revision>48</cp:revision>
  <dcterms:created xsi:type="dcterms:W3CDTF">2010-08-31T08:55:20Z</dcterms:created>
  <dcterms:modified xsi:type="dcterms:W3CDTF">2011-01-31T13:23:52Z</dcterms:modified>
</cp:coreProperties>
</file>